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2574"/>
  </p:normalViewPr>
  <p:slideViewPr>
    <p:cSldViewPr snapToGrid="0" snapToObjects="1">
      <p:cViewPr varScale="1">
        <p:scale>
          <a:sx n="59" d="100"/>
          <a:sy n="59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0CA97-FC2E-314A-B703-6FBC25390E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7806D-E086-0644-9794-F96EEA5D8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9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320AB6-827C-4C40-B9C8-A1D8EAA9DC7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022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6CB2DC-9DF0-1F42-896B-11EFFF7F14A1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646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00CDAE-641B-F940-AA96-A25CB50F2C4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7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A61A50-31A9-CB4C-BC47-19513B04435C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499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497C6A-EADD-7F40-8B33-0F42A753A25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695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331526-F6F0-FE46-9736-FFB1954A2EB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359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6A3DC7-5C70-5444-9327-F0833440CE1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555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38A184-7475-D449-B619-62290B2F6B41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66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EDF8BE-E9DE-3D4C-B459-8E844540CFBA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457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C11370-EA86-9C47-B179-64E11746E751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63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C00E8A-CE76-7441-8115-A03BC8DD6507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199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5DD479-E699-9548-B1D7-B74B86FE5BA6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140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12E588-4BC2-4C40-BAB0-DE41664712CD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8482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9D463F-1D4F-F646-A123-8A6225880C5C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53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DCF436-93F5-7E48-84AF-8F77D0FE2AFE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895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043DBD-7213-3247-999A-25F1D4E326B5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1568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1EE2F0-D3AC-FC48-9CC4-BF38E62B11E2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603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C9E366-94E5-A64B-B4F4-76230D5B8538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657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5A2D67-4DB8-8447-ABE3-3E3605F1B088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9626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2C479B-D55F-C344-8B6D-9FBC95350D38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3740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8C3E1A-C7D7-8D43-A106-90B10D4A2C82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9022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183FB7-5D43-5645-8B02-F889B52A6E73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77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D9C27F-FEAC-DB46-BF06-2E35BDC2B303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377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E56DD9-15AD-0340-BC47-E634F7D4E6C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27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E8AF32-999A-BA42-BAED-7B225BBD574E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60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5C5D64A-9279-4B42-A672-6A65C47B945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049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1A035-61FA-6F49-9C50-B850DE3B48B6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021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907E41-4CA2-EB4D-AB99-0A79DFA24F7E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922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94B938-E1C1-B843-B95C-AD4705198041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55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1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67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1176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838200"/>
            <a:ext cx="5486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38200"/>
            <a:ext cx="5486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CF6A2-41D5-E343-8BF6-21081E2E6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637944"/>
      </p:ext>
    </p:extLst>
  </p:cSld>
  <p:clrMapOvr>
    <a:masterClrMapping/>
  </p:clrMapOvr>
  <p:transition spd="slow" advTm="2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1176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838200"/>
            <a:ext cx="5486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838200"/>
            <a:ext cx="5486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4913C-0D2A-934A-9A47-1790EE926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973886"/>
      </p:ext>
    </p:extLst>
  </p:cSld>
  <p:clrMapOvr>
    <a:masterClrMapping/>
  </p:clrMapOvr>
  <p:transition spd="slow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0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9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7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9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7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2420-80EF-AC43-B107-11AEFB0671B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E345B-D8F2-B049-BD24-EEDFEE13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3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20.gif"/><Relationship Id="rId5" Type="http://schemas.openxmlformats.org/officeDocument/2006/relationships/oleObject" Target="../embeddings/oleObject1.bin"/><Relationship Id="rId6" Type="http://schemas.openxmlformats.org/officeDocument/2006/relationships/image" Target="../media/image1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B35CDD-8AE9-5E41-A95C-1767B43EE408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1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76800" y="533400"/>
            <a:ext cx="5257800" cy="27432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Comic Sans MS" charset="0"/>
              </a:rPr>
              <a:t>Energy Flow Through an Ecosystem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3352800"/>
            <a:ext cx="5410200" cy="381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Food Chains, Food Webs, Energy Pyramids</a:t>
            </a:r>
          </a:p>
        </p:txBody>
      </p:sp>
      <p:sp>
        <p:nvSpPr>
          <p:cNvPr id="410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02355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B52DD8-836F-104C-B456-74BAA6E65843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10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83820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Consumers that eat producers </a:t>
            </a: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get energy: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653143" y="2362200"/>
            <a:ext cx="10472057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Char char="•"/>
            </a:pPr>
            <a:r>
              <a:rPr lang="en-US" altLang="en-US" sz="3600" dirty="0">
                <a:solidFill>
                  <a:srgbClr val="000066"/>
                </a:solidFill>
                <a:latin typeface="Comic Sans MS" charset="0"/>
              </a:rPr>
              <a:t>Are first order </a:t>
            </a:r>
            <a:r>
              <a:rPr lang="en-US" altLang="en-US" sz="3600" dirty="0">
                <a:solidFill>
                  <a:srgbClr val="CC3300"/>
                </a:solidFill>
                <a:latin typeface="Comic Sans MS" charset="0"/>
              </a:rPr>
              <a:t>(1</a:t>
            </a:r>
            <a:r>
              <a:rPr lang="en-US" altLang="en-US" sz="3600" baseline="30000" dirty="0">
                <a:solidFill>
                  <a:srgbClr val="CC3300"/>
                </a:solidFill>
                <a:latin typeface="Comic Sans MS" charset="0"/>
              </a:rPr>
              <a:t>st</a:t>
            </a:r>
            <a:r>
              <a:rPr lang="en-US" altLang="en-US" sz="3600" dirty="0">
                <a:solidFill>
                  <a:srgbClr val="CC3300"/>
                </a:solidFill>
                <a:latin typeface="Comic Sans MS" charset="0"/>
              </a:rPr>
              <a:t>)</a:t>
            </a:r>
            <a:r>
              <a:rPr lang="en-US" altLang="en-US" sz="3600" dirty="0">
                <a:solidFill>
                  <a:srgbClr val="000066"/>
                </a:solidFill>
                <a:latin typeface="Comic Sans MS" charset="0"/>
              </a:rPr>
              <a:t> </a:t>
            </a:r>
            <a:r>
              <a:rPr lang="en-US" altLang="en-US" sz="3600" dirty="0">
                <a:latin typeface="Comic Sans MS" charset="0"/>
              </a:rPr>
              <a:t>or </a:t>
            </a:r>
            <a:r>
              <a:rPr lang="en-US" altLang="en-US" sz="3600" dirty="0" smtClean="0">
                <a:latin typeface="Comic Sans MS" charset="0"/>
              </a:rPr>
              <a:t>____________________________________</a:t>
            </a:r>
            <a:endParaRPr lang="en-US" altLang="en-US" sz="3600" dirty="0">
              <a:latin typeface="Comic Sans MS" charset="0"/>
            </a:endParaRPr>
          </a:p>
          <a:p>
            <a:pPr marL="0" indent="0">
              <a:buFontTx/>
              <a:buChar char="•"/>
            </a:pPr>
            <a:r>
              <a:rPr lang="en-US" altLang="en-US" sz="3600" dirty="0">
                <a:solidFill>
                  <a:srgbClr val="000066"/>
                </a:solidFill>
                <a:latin typeface="Comic Sans MS" charset="0"/>
              </a:rPr>
              <a:t>Are </a:t>
            </a:r>
            <a:r>
              <a:rPr lang="en-US" altLang="en-US" sz="3600" dirty="0" smtClean="0">
                <a:solidFill>
                  <a:srgbClr val="CC3300"/>
                </a:solidFill>
                <a:latin typeface="Comic Sans MS" charset="0"/>
              </a:rPr>
              <a:t>_________________________</a:t>
            </a:r>
            <a:r>
              <a:rPr lang="en-US" altLang="en-US" sz="3600" dirty="0" smtClean="0">
                <a:solidFill>
                  <a:srgbClr val="000066"/>
                </a:solidFill>
                <a:latin typeface="Comic Sans MS" charset="0"/>
              </a:rPr>
              <a:t>(</a:t>
            </a:r>
            <a:r>
              <a:rPr lang="en-US" altLang="en-US" sz="3600" dirty="0">
                <a:solidFill>
                  <a:srgbClr val="000066"/>
                </a:solidFill>
                <a:latin typeface="Comic Sans MS" charset="0"/>
              </a:rPr>
              <a:t>plant-eaters)</a:t>
            </a:r>
          </a:p>
        </p:txBody>
      </p:sp>
      <p:pic>
        <p:nvPicPr>
          <p:cNvPr id="13317" name="Picture 17" descr="2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4114801"/>
            <a:ext cx="2743200" cy="2511425"/>
          </a:xfr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702064070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257E3E-2EE0-E549-AE57-D9294D773B38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11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3143" y="1143000"/>
            <a:ext cx="10700657" cy="245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</a:t>
            </a:r>
            <a:r>
              <a:rPr 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 </a:t>
            </a:r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energy the primary consumer gets from the producer is used by the consumer.</a:t>
            </a:r>
          </a:p>
        </p:txBody>
      </p:sp>
      <p:pic>
        <p:nvPicPr>
          <p:cNvPr id="14340" name="Picture 8" descr="crow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4495800"/>
            <a:ext cx="21494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9825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843337-9930-554A-80E7-0DFEFF415C72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12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76350" y="3015570"/>
            <a:ext cx="9639300" cy="552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 the energy moves into the atmosphere as heat.</a:t>
            </a:r>
          </a:p>
        </p:txBody>
      </p:sp>
      <p:pic>
        <p:nvPicPr>
          <p:cNvPr id="15364" name="Picture 9" descr="j02938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44938"/>
            <a:ext cx="28194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53185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2CC827-65F2-C046-9A87-AB39092C1BA8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13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0343" y="413657"/>
            <a:ext cx="9971314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Some energy in the primary consumer is 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</a:t>
            </a:r>
            <a:r>
              <a:rPr lang="en-US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&amp;</a:t>
            </a: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not lost to the atmosphere or used by the consumer itself.</a:t>
            </a: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This energy is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another consumer </a:t>
            </a:r>
            <a:r>
              <a:rPr lang="en-US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(_____________).</a:t>
            </a:r>
            <a:endParaRPr lang="en-US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 Black" charset="0"/>
              </a:rPr>
              <a:t>copyright </a:t>
            </a:r>
            <a:r>
              <a:rPr lang="en-US" altLang="en-US" dirty="0" err="1">
                <a:solidFill>
                  <a:schemeClr val="bg1"/>
                </a:solidFill>
                <a:latin typeface="Arial Black" charset="0"/>
              </a:rPr>
              <a:t>cmassengale</a:t>
            </a:r>
            <a:endParaRPr lang="en-US" altLang="en-US" dirty="0">
              <a:solidFill>
                <a:schemeClr val="bg1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4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921CF2-96BA-3640-B9CE-A8A2AD730B0F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14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86106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Consumer that Eats Another Consumer for Energy: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226469" y="1752600"/>
            <a:ext cx="9791360" cy="4419600"/>
          </a:xfrm>
        </p:spPr>
        <p:txBody>
          <a:bodyPr/>
          <a:lstStyle/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called a secondary or </a:t>
            </a:r>
            <a:r>
              <a:rPr lang="en-US" sz="36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</a:t>
            </a:r>
            <a:endParaRPr lang="en-US" sz="36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May be a </a:t>
            </a:r>
            <a:r>
              <a:rPr lang="en-US" sz="36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</a:t>
            </a: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 </a:t>
            </a: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</a:t>
            </a:r>
            <a:r>
              <a:rPr lang="en-US" sz="36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</a:t>
            </a:r>
            <a:endParaRPr lang="en-US" sz="36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May be a </a:t>
            </a: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predator</a:t>
            </a:r>
          </a:p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May be a </a:t>
            </a: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scavenger</a:t>
            </a:r>
          </a:p>
          <a:p>
            <a:pPr marL="0" indent="0">
              <a:defRPr/>
            </a:pPr>
            <a:endParaRPr lang="en-US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7413" name="Picture 15" descr="lion_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8605" y="3395662"/>
            <a:ext cx="1947863" cy="2960688"/>
          </a:xfr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546826375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08FDFF-F214-254F-BD0E-46987359F1C2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15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743" y="1524000"/>
            <a:ext cx="11190514" cy="3069771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 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energy the secondary consumer gets from the primary consumer is used by the secondary consumer.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85938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6B695E-61FA-5342-87B5-719C73428A73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16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1857" y="936171"/>
            <a:ext cx="9688285" cy="327659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Some</a:t>
            </a:r>
            <a:r>
              <a:rPr lang="en-US" sz="4400" dirty="0">
                <a:latin typeface="Comic Sans MS" pitchFamily="66" charset="0"/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 the energy is lost as </a:t>
            </a: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heat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but some energy is stored and can </a:t>
            </a:r>
            <a:r>
              <a:rPr lang="en-US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______________________________________________________________________________________.</a:t>
            </a:r>
            <a:endParaRPr lang="en-US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9460" name="Picture 7" descr="MCj01371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288" y="4648200"/>
            <a:ext cx="18907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7080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EA8290-20EA-2345-B95F-674B36F0744B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17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1219200"/>
            <a:ext cx="83820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consumer that eats a consumer that already ate a consumer: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76600" y="2667000"/>
            <a:ext cx="8077200" cy="3657600"/>
          </a:xfrm>
        </p:spPr>
        <p:txBody>
          <a:bodyPr>
            <a:normAutofit/>
          </a:bodyPr>
          <a:lstStyle/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called a </a:t>
            </a: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3rd order</a:t>
            </a: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or </a:t>
            </a: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______________________________________________________</a:t>
            </a:r>
            <a:endParaRPr lang="en-US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May be a </a:t>
            </a: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carnivore  or a omnivore</a:t>
            </a:r>
          </a:p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May be a </a:t>
            </a: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predator</a:t>
            </a:r>
          </a:p>
          <a:p>
            <a:pPr marL="0" indent="0">
              <a:buFontTx/>
              <a:buChar char="•"/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May be a </a:t>
            </a: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scavenger</a:t>
            </a:r>
          </a:p>
        </p:txBody>
      </p:sp>
      <p:pic>
        <p:nvPicPr>
          <p:cNvPr id="20485" name="Picture 7" descr="clip_bullfrog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80" r="5930"/>
          <a:stretch>
            <a:fillRect/>
          </a:stretch>
        </p:blipFill>
        <p:spPr>
          <a:xfrm>
            <a:off x="1524000" y="4746626"/>
            <a:ext cx="2209800" cy="2111375"/>
          </a:xfr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285055274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FC837B-759C-9E4D-892D-F23981046A6B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18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762000"/>
            <a:ext cx="83820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Consumers that eat producers &amp; other consumers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15543" y="2590801"/>
            <a:ext cx="7032171" cy="3916363"/>
          </a:xfrm>
        </p:spPr>
        <p:txBody>
          <a:bodyPr/>
          <a:lstStyle/>
          <a:p>
            <a:pPr marL="0" indent="0" algn="ctr"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called </a:t>
            </a:r>
            <a:r>
              <a:rPr lang="en-US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</a:t>
            </a:r>
            <a:endParaRPr lang="en-US" sz="4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 algn="ctr"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Omnivores eat plants and animals</a:t>
            </a:r>
          </a:p>
        </p:txBody>
      </p:sp>
      <p:pic>
        <p:nvPicPr>
          <p:cNvPr id="21509" name="Picture 7" descr="whale_&amp;_cor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0525" y="1519237"/>
            <a:ext cx="3648075" cy="4537075"/>
          </a:xfr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516478846"/>
      </p:ext>
    </p:extLst>
  </p:cSld>
  <p:clrMapOvr>
    <a:masterClrMapping/>
  </p:clrMapOvr>
  <p:transition spd="slow"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71BC69-7871-8346-8450-A22DC047C610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19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1262743" y="2214563"/>
            <a:ext cx="9372600" cy="42454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Consumers that hunt &amp; kill other consumers are called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________________________.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animals that are hunted &amp; killed are called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__________________.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9" name="Picture 11" descr="chsharkan2_e0"/>
          <p:cNvPicPr>
            <a:picLocks noChangeAspect="1" noChangeArrowheads="1" noCrop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4792663"/>
            <a:ext cx="3429000" cy="1389062"/>
          </a:xfrm>
          <a:noFill/>
        </p:spPr>
      </p:pic>
      <p:graphicFrame>
        <p:nvGraphicFramePr>
          <p:cNvPr id="1026" name="Object 12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8554681"/>
              </p:ext>
            </p:extLst>
          </p:nvPr>
        </p:nvGraphicFramePr>
        <p:xfrm>
          <a:off x="6573837" y="2214563"/>
          <a:ext cx="4073525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Microsoft Graph 2000 Chart" r:id="rId5" imgW="6096000" imgH="4067251" progId="MSGraph.Chart.8">
                  <p:embed followColorScheme="full"/>
                </p:oleObj>
              </mc:Choice>
              <mc:Fallback>
                <p:oleObj name="Microsoft Graph 2000 Chart" r:id="rId5" imgW="6096000" imgH="40672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7" y="2214563"/>
                        <a:ext cx="4073525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5492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52A8981-8A77-B948-B024-1ED07250A696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5123" name="Picture 5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762000"/>
            <a:ext cx="33178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952999" y="990601"/>
            <a:ext cx="667294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Begins with the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Photosynthesis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1752600" y="4572000"/>
            <a:ext cx="83820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66"/>
                </a:solidFill>
              </a:rPr>
              <a:t>6CO</a:t>
            </a:r>
            <a:r>
              <a:rPr lang="en-US" altLang="en-US" sz="3200" baseline="-25000">
                <a:solidFill>
                  <a:srgbClr val="000066"/>
                </a:solidFill>
              </a:rPr>
              <a:t>2</a:t>
            </a:r>
            <a:r>
              <a:rPr lang="en-US" altLang="en-US" sz="3200">
                <a:solidFill>
                  <a:srgbClr val="000066"/>
                </a:solidFill>
              </a:rPr>
              <a:t> + 6H</a:t>
            </a:r>
            <a:r>
              <a:rPr lang="en-US" altLang="en-US" sz="3200" baseline="-25000">
                <a:solidFill>
                  <a:srgbClr val="000066"/>
                </a:solidFill>
              </a:rPr>
              <a:t>2</a:t>
            </a:r>
            <a:r>
              <a:rPr lang="en-US" altLang="en-US" sz="3200">
                <a:solidFill>
                  <a:srgbClr val="000066"/>
                </a:solidFill>
              </a:rPr>
              <a:t>O + sunlight &amp; chlorophyll </a:t>
            </a:r>
            <a:r>
              <a:rPr lang="en-US" altLang="en-US" sz="3200">
                <a:solidFill>
                  <a:srgbClr val="000066"/>
                </a:solidFill>
                <a:sym typeface="Wingdings" charset="2"/>
              </a:rPr>
              <a:t></a:t>
            </a:r>
            <a:r>
              <a:rPr lang="en-US" altLang="en-US" sz="3200">
                <a:solidFill>
                  <a:srgbClr val="000066"/>
                </a:solidFill>
              </a:rPr>
              <a:t>C6H</a:t>
            </a:r>
            <a:r>
              <a:rPr lang="en-US" altLang="en-US" sz="3200" baseline="-25000">
                <a:solidFill>
                  <a:srgbClr val="000066"/>
                </a:solidFill>
              </a:rPr>
              <a:t>12</a:t>
            </a:r>
            <a:r>
              <a:rPr lang="en-US" altLang="en-US" sz="3200">
                <a:solidFill>
                  <a:srgbClr val="000066"/>
                </a:solidFill>
              </a:rPr>
              <a:t>O</a:t>
            </a:r>
            <a:r>
              <a:rPr lang="en-US" altLang="en-US" sz="3200" baseline="-25000">
                <a:solidFill>
                  <a:srgbClr val="000066"/>
                </a:solidFill>
              </a:rPr>
              <a:t>6</a:t>
            </a:r>
            <a:r>
              <a:rPr lang="en-US" altLang="en-US" sz="3200">
                <a:solidFill>
                  <a:srgbClr val="000066"/>
                </a:solidFill>
              </a:rPr>
              <a:t> + 6O</a:t>
            </a:r>
            <a:r>
              <a:rPr lang="en-US" altLang="en-US" sz="3200" baseline="-25000">
                <a:solidFill>
                  <a:srgbClr val="000066"/>
                </a:solidFill>
              </a:rPr>
              <a:t>2</a:t>
            </a:r>
            <a:r>
              <a:rPr lang="en-US" altLang="en-US" sz="32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65954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4DE28E-B23E-CD42-825B-A2701D17BBA9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20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3384550"/>
            <a:ext cx="9448800" cy="2971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Consumers that eat other dead consumers are called </a:t>
            </a: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2532" name="Picture 6" descr="vulture3"/>
          <p:cNvPicPr>
            <a:picLocks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619125"/>
            <a:ext cx="2971800" cy="2971800"/>
          </a:xfr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83302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D1E710-99E3-FE42-B3C4-5B511C57D38F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21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57201"/>
            <a:ext cx="11974286" cy="3146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</a:t>
            </a: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from 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sun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to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to primary consumer then to higher order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consumers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can be shown in a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____________________________________________________.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3556" name="Picture 6" descr="MCj023217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1"/>
            <a:ext cx="16764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 descr="MCj019328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876800"/>
            <a:ext cx="210661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9" descr="MCBD00059_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562600"/>
            <a:ext cx="1206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1" descr="MCAN02421_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257801"/>
            <a:ext cx="13636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2" descr="MCAN02370_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429001"/>
            <a:ext cx="16764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AutoShape 13"/>
          <p:cNvSpPr>
            <a:spLocks noChangeArrowheads="1"/>
          </p:cNvSpPr>
          <p:nvPr/>
        </p:nvSpPr>
        <p:spPr bwMode="auto">
          <a:xfrm rot="4003129">
            <a:off x="2438400" y="43434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AutoShape 14"/>
          <p:cNvSpPr>
            <a:spLocks noChangeArrowheads="1"/>
          </p:cNvSpPr>
          <p:nvPr/>
        </p:nvSpPr>
        <p:spPr bwMode="auto">
          <a:xfrm rot="2041161">
            <a:off x="4114800" y="54102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AutoShape 15"/>
          <p:cNvSpPr>
            <a:spLocks noChangeArrowheads="1"/>
          </p:cNvSpPr>
          <p:nvPr/>
        </p:nvSpPr>
        <p:spPr bwMode="auto">
          <a:xfrm rot="-387472">
            <a:off x="6324600" y="58674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AutoShape 16"/>
          <p:cNvSpPr>
            <a:spLocks noChangeArrowheads="1"/>
          </p:cNvSpPr>
          <p:nvPr/>
        </p:nvSpPr>
        <p:spPr bwMode="auto">
          <a:xfrm rot="-2568486">
            <a:off x="8686800" y="52578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88083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AE1C6E-D719-0A41-9A4A-A2347A4A558E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22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Food Chains Show Available Energy</a:t>
            </a:r>
          </a:p>
        </p:txBody>
      </p:sp>
      <p:pic>
        <p:nvPicPr>
          <p:cNvPr id="24580" name="Picture 5" descr="039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62742"/>
            <a:ext cx="5943600" cy="534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19886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638921-BB91-A74E-838C-D327680B6EEB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23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2728"/>
            <a:ext cx="105156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More Food Chains</a:t>
            </a:r>
          </a:p>
        </p:txBody>
      </p:sp>
      <p:pic>
        <p:nvPicPr>
          <p:cNvPr id="25604" name="Picture 5" descr="foodc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147764"/>
            <a:ext cx="6848475" cy="571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55816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AB83F6-2602-2240-96CC-98199BD69178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24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7686" y="3396343"/>
            <a:ext cx="10036628" cy="552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Another way of showing the transfer of energy in an ecosystem is the</a:t>
            </a:r>
            <a:b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___________________________________________________________</a:t>
            </a:r>
            <a:endParaRPr lang="en-US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662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94309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D73074-2172-A948-92B9-E68C7FF409C0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25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3820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Pyramids Show</a:t>
            </a:r>
            <a:r>
              <a:rPr lang="en-US" smtClean="0"/>
              <a:t> 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562599" y="838200"/>
            <a:ext cx="6281057" cy="5791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FontTx/>
              <a:buChar char="•"/>
              <a:defRPr/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Amount of available energy </a:t>
            </a:r>
            <a:r>
              <a:rPr lang="en-US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higher consumers</a:t>
            </a:r>
          </a:p>
          <a:p>
            <a:pPr marL="0" indent="0">
              <a:buFontTx/>
              <a:buChar char="•"/>
              <a:defRPr/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Amount of available energy </a:t>
            </a:r>
            <a:r>
              <a:rPr lang="en-US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down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food chain</a:t>
            </a:r>
          </a:p>
          <a:p>
            <a:pPr marL="0" indent="0">
              <a:buFontTx/>
              <a:buChar char="•"/>
              <a:defRPr/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It takes a </a:t>
            </a:r>
            <a:r>
              <a:rPr lang="en-US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large number of producers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to support a small number of primary consumers</a:t>
            </a:r>
          </a:p>
          <a:p>
            <a:pPr marL="0" indent="0">
              <a:buFontTx/>
              <a:buChar char="•"/>
              <a:defRPr/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It takes a </a:t>
            </a:r>
            <a:r>
              <a:rPr lang="en-US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large number of primary consumers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to support a small number of secondary consumers</a:t>
            </a:r>
          </a:p>
        </p:txBody>
      </p:sp>
      <p:pic>
        <p:nvPicPr>
          <p:cNvPr id="27653" name="Picture 10" descr="EL_MSLS_FoodChain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E6F0F7"/>
              </a:clrFrom>
              <a:clrTo>
                <a:srgbClr val="E6F0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" r="1855"/>
          <a:stretch>
            <a:fillRect/>
          </a:stretch>
        </p:blipFill>
        <p:spPr>
          <a:xfrm>
            <a:off x="1676400" y="1600201"/>
            <a:ext cx="3962400" cy="4595813"/>
          </a:xfr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608481871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CA9233-84C6-0248-9E85-DD6361D0B919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26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28675" name="Picture 5" descr="energy_pyram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2876"/>
            <a:ext cx="7543800" cy="650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24494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C24C87-F644-A141-9C11-040644140E32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27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3820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Food Webs: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6173787" y="1295400"/>
            <a:ext cx="5822269" cy="5029200"/>
          </a:xfrm>
        </p:spPr>
        <p:txBody>
          <a:bodyPr/>
          <a:lstStyle/>
          <a:p>
            <a:pPr marL="0" indent="0">
              <a:buFontTx/>
              <a:buChar char="•"/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interconnected food chains</a:t>
            </a:r>
          </a:p>
          <a:p>
            <a:pPr marL="0" indent="0">
              <a:buFontTx/>
              <a:buChar char="•"/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They show the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_____________________________________________________in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 ecosystem</a:t>
            </a:r>
          </a:p>
        </p:txBody>
      </p:sp>
      <p:pic>
        <p:nvPicPr>
          <p:cNvPr id="29701" name="Picture 13" descr="food_web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447801"/>
            <a:ext cx="4268788" cy="4854575"/>
          </a:xfrm>
          <a:solidFill>
            <a:schemeClr val="bg1"/>
          </a:solidFill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710015084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867AEE-7FC4-D64F-ADB1-E1CC8DCBBF22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28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30723" name="Picture 5" descr="40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7162800" y="304800"/>
            <a:ext cx="3200400" cy="71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How Many Chains are in this web?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49817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FB81D6-EBED-B941-93A4-1C864F4E0D4F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29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3820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Identify the Producers, Consumers, &amp;  Decomposers:</a:t>
            </a:r>
          </a:p>
        </p:txBody>
      </p:sp>
      <p:pic>
        <p:nvPicPr>
          <p:cNvPr id="31748" name="Picture 5" descr="food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90600"/>
            <a:ext cx="6172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8991600" y="1066801"/>
            <a:ext cx="1371600" cy="1006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Count the Food Chains!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20277376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CDF160-2A22-A44F-B1C8-DF5DC63E355D}" type="slidenum">
              <a:rPr lang="en-US" altLang="en-US">
                <a:solidFill>
                  <a:schemeClr val="bg1"/>
                </a:solidFill>
                <a:latin typeface="Tahoma" charset="0"/>
              </a:rPr>
              <a:pPr eaLnBrk="1" hangingPunct="1"/>
              <a:t>3</a:t>
            </a:fld>
            <a:endParaRPr lang="en-US" altLang="en-US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743" y="0"/>
            <a:ext cx="11495314" cy="3429000"/>
          </a:xfrm>
        </p:spPr>
        <p:txBody>
          <a:bodyPr>
            <a:normAutofit lnSpcReduction="10000"/>
          </a:bodyPr>
          <a:lstStyle/>
          <a:p>
            <a:pPr marL="0" indent="0"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Photosynthesis</a:t>
            </a:r>
          </a:p>
          <a:p>
            <a:pPr marL="0" indent="0">
              <a:buFontTx/>
              <a:buChar char="•"/>
              <a:defRPr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Chemical reaction where green plants use </a:t>
            </a:r>
            <a:r>
              <a:rPr lang="en-US" sz="32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store the </a:t>
            </a:r>
            <a:r>
              <a:rPr lang="en-US" sz="32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</a:t>
            </a:r>
            <a:endParaRPr lang="en-US" sz="32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Tx/>
              <a:buChar char="•"/>
              <a:defRPr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is stored in glucose</a:t>
            </a:r>
          </a:p>
          <a:p>
            <a:pPr marL="0" indent="0">
              <a:buFontTx/>
              <a:buChar char="•"/>
              <a:defRPr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Glucose is stored as starch in plants</a:t>
            </a:r>
          </a:p>
        </p:txBody>
      </p:sp>
      <p:pic>
        <p:nvPicPr>
          <p:cNvPr id="6148" name="Picture 14" descr="photosynthesis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3429001"/>
            <a:ext cx="5410200" cy="3228975"/>
          </a:xfr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480403844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E843E5-0B46-6E4C-9A49-B747E4C4B61C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4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8458" y="1874725"/>
            <a:ext cx="10439400" cy="32797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Organisms that can make glucose during photosynthesis are called</a:t>
            </a:r>
            <a:r>
              <a:rPr lang="en-US" sz="4000" i="1" dirty="0">
                <a:solidFill>
                  <a:srgbClr val="000066"/>
                </a:solidFill>
                <a:latin typeface="Comic Sans MS" pitchFamily="66" charset="0"/>
              </a:rPr>
              <a:t> </a:t>
            </a:r>
            <a:r>
              <a:rPr lang="en-US" sz="4000" b="1" i="1" dirty="0" smtClean="0">
                <a:solidFill>
                  <a:srgbClr val="000066"/>
                </a:solidFill>
                <a:latin typeface="Comic Sans MS" pitchFamily="66" charset="0"/>
              </a:rPr>
              <a:t>_____________________________</a:t>
            </a:r>
            <a:r>
              <a:rPr lang="en-US" sz="4000" dirty="0" smtClean="0">
                <a:solidFill>
                  <a:srgbClr val="000066"/>
                </a:solidFill>
                <a:latin typeface="Comic Sans MS" pitchFamily="66" charset="0"/>
              </a:rPr>
              <a:t>.</a:t>
            </a:r>
            <a:endParaRPr lang="en-US" sz="40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7172" name="Picture 6" descr="j03448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1066800"/>
            <a:ext cx="1604963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j01500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838200"/>
            <a:ext cx="2849563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1861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560F5E-B0E4-124B-B058-7B56A2154374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5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8457" y="3773488"/>
            <a:ext cx="9590314" cy="220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Producers </a:t>
            </a:r>
            <a:r>
              <a:rPr lang="en-US" sz="4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___________________________________________________________________________________</a:t>
            </a: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themselves.</a:t>
            </a:r>
          </a:p>
        </p:txBody>
      </p:sp>
      <p:pic>
        <p:nvPicPr>
          <p:cNvPr id="8196" name="Picture 6" descr="j023475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609601"/>
            <a:ext cx="2119313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91725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6CF60B-3620-7647-B7F5-91EF53499B0F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6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75657" y="3556000"/>
            <a:ext cx="9840686" cy="2514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Producers use </a:t>
            </a:r>
            <a:r>
              <a:rPr lang="en-US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____________________________________________________________</a:t>
            </a: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supply the energy they need to live.</a:t>
            </a:r>
          </a:p>
        </p:txBody>
      </p:sp>
      <p:pic>
        <p:nvPicPr>
          <p:cNvPr id="9220" name="Picture 10" descr="flower_sprouti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"/>
            <a:ext cx="382905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69893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A6AD32-6A2B-AB46-B916-623EAA997DF0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7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8858" y="1937657"/>
            <a:ext cx="12083142" cy="19381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__________________________________________________________________________</a:t>
            </a: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chemical reaction that releases the energy in glucose</a:t>
            </a: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09800" y="228600"/>
            <a:ext cx="82296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6O</a:t>
            </a:r>
            <a:r>
              <a:rPr lang="en-US" altLang="en-US" sz="3200" baseline="-25000"/>
              <a:t>2</a:t>
            </a:r>
            <a:r>
              <a:rPr lang="en-US" altLang="en-US" sz="3200"/>
              <a:t> + C</a:t>
            </a:r>
            <a:r>
              <a:rPr lang="en-US" altLang="en-US" sz="3200" baseline="-25000"/>
              <a:t>6</a:t>
            </a:r>
            <a:r>
              <a:rPr lang="en-US" altLang="en-US" sz="3200"/>
              <a:t>H</a:t>
            </a:r>
            <a:r>
              <a:rPr lang="en-US" altLang="en-US" sz="3200" baseline="-25000"/>
              <a:t>12</a:t>
            </a:r>
            <a:r>
              <a:rPr lang="en-US" altLang="en-US" sz="3200"/>
              <a:t>O</a:t>
            </a:r>
            <a:r>
              <a:rPr lang="en-US" altLang="en-US" sz="3200" baseline="-25000"/>
              <a:t>6</a:t>
            </a:r>
            <a:r>
              <a:rPr lang="en-US" altLang="en-US" sz="3200"/>
              <a:t> --&gt;  6H</a:t>
            </a:r>
            <a:r>
              <a:rPr lang="en-US" altLang="en-US" sz="3200" baseline="-25000"/>
              <a:t>2</a:t>
            </a:r>
            <a:r>
              <a:rPr lang="en-US" altLang="en-US" sz="3200"/>
              <a:t>O + 6CO</a:t>
            </a:r>
            <a:r>
              <a:rPr lang="en-US" altLang="en-US" sz="3200" baseline="-25000"/>
              <a:t>2</a:t>
            </a:r>
            <a:r>
              <a:rPr lang="en-US" altLang="en-US" sz="3200"/>
              <a:t> + energy </a:t>
            </a:r>
          </a:p>
        </p:txBody>
      </p:sp>
      <p:sp>
        <p:nvSpPr>
          <p:cNvPr id="1024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15859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BE9710-17BB-3848-820D-D61AD427FAC5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8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1257" y="3526970"/>
            <a:ext cx="11538857" cy="250666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_______________________________________________________________________________________________________________________</a:t>
            </a:r>
            <a:r>
              <a:rPr lang="en-US" sz="36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can 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 passed on to organisms that cannot make their own energy.</a:t>
            </a:r>
          </a:p>
        </p:txBody>
      </p:sp>
      <p:pic>
        <p:nvPicPr>
          <p:cNvPr id="11268" name="Picture 6" descr="tree_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228600"/>
            <a:ext cx="21494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934200" y="1676400"/>
            <a:ext cx="1752600" cy="914400"/>
          </a:xfrm>
          <a:custGeom>
            <a:avLst/>
            <a:gdLst>
              <a:gd name="T0" fmla="*/ 1314450 w 21600"/>
              <a:gd name="T1" fmla="*/ 0 h 21600"/>
              <a:gd name="T2" fmla="*/ 0 w 21600"/>
              <a:gd name="T3" fmla="*/ 457200 h 21600"/>
              <a:gd name="T4" fmla="*/ 1314450 w 21600"/>
              <a:gd name="T5" fmla="*/ 914400 h 21600"/>
              <a:gd name="T6" fmla="*/ 17526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70" name="Picture 12" descr="MCAN02322_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57201"/>
            <a:ext cx="18161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36392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D91F80-E55D-5D46-BA3D-7E8407715091}" type="slidenum">
              <a:rPr lang="en-US" altLang="en-US">
                <a:solidFill>
                  <a:schemeClr val="bg1"/>
                </a:solidFill>
                <a:latin typeface="Arial Black" charset="0"/>
              </a:rPr>
              <a:pPr eaLnBrk="1" hangingPunct="1"/>
              <a:t>9</a:t>
            </a:fld>
            <a:endParaRPr lang="en-US" altLang="en-US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95400" y="3956392"/>
            <a:ext cx="10058400" cy="19843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Organisms that cannot make their own energy are </a:t>
            </a: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called </a:t>
            </a:r>
            <a:r>
              <a:rPr lang="en-US" sz="4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______________________________.</a:t>
            </a:r>
            <a:endParaRPr lang="en-US" sz="40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9" name="Picture 7" descr="j02939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1"/>
            <a:ext cx="178435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j02345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1"/>
            <a:ext cx="1905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j02875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2057400"/>
            <a:ext cx="269557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 Black" charset="0"/>
              </a:rP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167069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569</Words>
  <Application>Microsoft Macintosh PowerPoint</Application>
  <PresentationFormat>Widescreen</PresentationFormat>
  <Paragraphs>141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Calibri Light</vt:lpstr>
      <vt:lpstr>Arial</vt:lpstr>
      <vt:lpstr>Arial Black</vt:lpstr>
      <vt:lpstr>Calibri</vt:lpstr>
      <vt:lpstr>Comic Sans MS</vt:lpstr>
      <vt:lpstr>Tahoma</vt:lpstr>
      <vt:lpstr>Wingdings</vt:lpstr>
      <vt:lpstr>Office Theme</vt:lpstr>
      <vt:lpstr>Microsoft Graph 2000 Chart</vt:lpstr>
      <vt:lpstr>Energy Flow Through an Ecosystem</vt:lpstr>
      <vt:lpstr>PowerPoint Presentation</vt:lpstr>
      <vt:lpstr>PowerPoint Presentation</vt:lpstr>
      <vt:lpstr>Organisms that can make glucose during photosynthesis are called _____________________________.</vt:lpstr>
      <vt:lpstr>Producers ___________________________________________________________________________________ for themselves.</vt:lpstr>
      <vt:lpstr>Producers use ____________________________________________________________to supply the energy they need to live.</vt:lpstr>
      <vt:lpstr>__________________________________________________________________________is the chemical reaction that releases the energy in glucose.</vt:lpstr>
      <vt:lpstr>The _______________________________________________________________________________________________________________________can be passed on to organisms that cannot make their own energy.</vt:lpstr>
      <vt:lpstr>Organisms that cannot make their own energy are called ______________________________.</vt:lpstr>
      <vt:lpstr>Consumers that eat producers to get energy:</vt:lpstr>
      <vt:lpstr>____________of the energy the primary consumer gets from the producer is used by the consumer.</vt:lpstr>
      <vt:lpstr>______________ of the energy moves into the atmosphere as heat.</vt:lpstr>
      <vt:lpstr>Some energy in the primary consumer is ________________ &amp; not lost to the atmosphere or used by the consumer itself.  This energy is _______________ for another consumer (_____________).</vt:lpstr>
      <vt:lpstr>A Consumer that Eats Another Consumer for Energy:</vt:lpstr>
      <vt:lpstr>______________of the energy the secondary consumer gets from the primary consumer is used by the secondary consumer.</vt:lpstr>
      <vt:lpstr>Some of the energy is lost as heat, but some energy is stored and can ______________________________________________________________________________________.</vt:lpstr>
      <vt:lpstr>A consumer that eats a consumer that already ate a consumer:</vt:lpstr>
      <vt:lpstr>Consumers that eat producers &amp; other consumers</vt:lpstr>
      <vt:lpstr>Consumers that hunt &amp; kill other consumers are called ________________________. The animals that are hunted &amp; killed are called __________________.</vt:lpstr>
      <vt:lpstr>Consumers that eat other dead consumers are called _____________________</vt:lpstr>
      <vt:lpstr>The _____________________________________________________from the sun to producer to primary consumer then to higher order consumers can be shown in a ____________________________________________________.</vt:lpstr>
      <vt:lpstr>Food Chains Show Available Energy</vt:lpstr>
      <vt:lpstr>More Food Chains</vt:lpstr>
      <vt:lpstr>Another way of showing the transfer of energy in an ecosystem is the ___________________________________________________________</vt:lpstr>
      <vt:lpstr>Energy Pyramids Show </vt:lpstr>
      <vt:lpstr>PowerPoint Presentation</vt:lpstr>
      <vt:lpstr>Food Webs:</vt:lpstr>
      <vt:lpstr>PowerPoint Presentation</vt:lpstr>
      <vt:lpstr>Identify the Producers, Consumers, &amp;  Decomposers: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Flow Through an Ecosystem</dc:title>
  <dc:creator>Benita Cyriac</dc:creator>
  <cp:lastModifiedBy>Benita Cyriac</cp:lastModifiedBy>
  <cp:revision>5</cp:revision>
  <dcterms:created xsi:type="dcterms:W3CDTF">2017-06-20T12:40:49Z</dcterms:created>
  <dcterms:modified xsi:type="dcterms:W3CDTF">2017-06-20T13:01:29Z</dcterms:modified>
</cp:coreProperties>
</file>