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77" r:id="rId5"/>
    <p:sldId id="272" r:id="rId6"/>
    <p:sldId id="259" r:id="rId7"/>
    <p:sldId id="276" r:id="rId8"/>
    <p:sldId id="261" r:id="rId9"/>
    <p:sldId id="279" r:id="rId10"/>
    <p:sldId id="278" r:id="rId11"/>
    <p:sldId id="262" r:id="rId12"/>
    <p:sldId id="264" r:id="rId13"/>
    <p:sldId id="274" r:id="rId14"/>
    <p:sldId id="263" r:id="rId15"/>
    <p:sldId id="280" r:id="rId16"/>
    <p:sldId id="281" r:id="rId17"/>
    <p:sldId id="265" r:id="rId18"/>
    <p:sldId id="275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/>
    <p:restoredTop sz="92500"/>
  </p:normalViewPr>
  <p:slideViewPr>
    <p:cSldViewPr>
      <p:cViewPr varScale="1">
        <p:scale>
          <a:sx n="54" d="100"/>
          <a:sy n="54" d="100"/>
        </p:scale>
        <p:origin x="10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EE07A17-10D5-4AA1-B5A9-F44B6A54BE5D}" type="datetimeFigureOut">
              <a:rPr lang="en-US" smtClean="0"/>
              <a:pPr/>
              <a:t>6/14/17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BC6CDF3-6322-4424-A04D-C482B2FEA6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47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9E5F-7AC1-44E5-89B5-4CEF87309BCF}" type="datetimeFigureOut">
              <a:rPr lang="en-US" smtClean="0"/>
              <a:pPr/>
              <a:t>6/14/17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58BB-19C1-49C7-91FA-B301DF47D9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1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9E5F-7AC1-44E5-89B5-4CEF87309BCF}" type="datetimeFigureOut">
              <a:rPr lang="en-US" smtClean="0"/>
              <a:pPr/>
              <a:t>6/14/17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58BB-19C1-49C7-91FA-B301DF47D9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8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9E5F-7AC1-44E5-89B5-4CEF87309BCF}" type="datetimeFigureOut">
              <a:rPr lang="en-US" smtClean="0"/>
              <a:pPr/>
              <a:t>6/14/17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58BB-19C1-49C7-91FA-B301DF47D9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1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9E5F-7AC1-44E5-89B5-4CEF87309BCF}" type="datetimeFigureOut">
              <a:rPr lang="en-US" smtClean="0"/>
              <a:pPr/>
              <a:t>6/14/17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58BB-19C1-49C7-91FA-B301DF47D9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4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9E5F-7AC1-44E5-89B5-4CEF87309BCF}" type="datetimeFigureOut">
              <a:rPr lang="en-US" smtClean="0"/>
              <a:pPr/>
              <a:t>6/14/17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58BB-19C1-49C7-91FA-B301DF47D9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4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9E5F-7AC1-44E5-89B5-4CEF87309BCF}" type="datetimeFigureOut">
              <a:rPr lang="en-US" smtClean="0"/>
              <a:pPr/>
              <a:t>6/14/17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58BB-19C1-49C7-91FA-B301DF47D9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0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9E5F-7AC1-44E5-89B5-4CEF87309BCF}" type="datetimeFigureOut">
              <a:rPr lang="en-US" smtClean="0"/>
              <a:pPr/>
              <a:t>6/14/17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58BB-19C1-49C7-91FA-B301DF47D9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5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9E5F-7AC1-44E5-89B5-4CEF87309BCF}" type="datetimeFigureOut">
              <a:rPr lang="en-US" smtClean="0"/>
              <a:pPr/>
              <a:t>6/14/17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58BB-19C1-49C7-91FA-B301DF47D9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4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9E5F-7AC1-44E5-89B5-4CEF87309BCF}" type="datetimeFigureOut">
              <a:rPr lang="en-US" smtClean="0"/>
              <a:pPr/>
              <a:t>6/14/17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58BB-19C1-49C7-91FA-B301DF47D9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7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9E5F-7AC1-44E5-89B5-4CEF87309BCF}" type="datetimeFigureOut">
              <a:rPr lang="en-US" smtClean="0"/>
              <a:pPr/>
              <a:t>6/14/17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58BB-19C1-49C7-91FA-B301DF47D9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0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9E5F-7AC1-44E5-89B5-4CEF87309BCF}" type="datetimeFigureOut">
              <a:rPr lang="en-US" smtClean="0"/>
              <a:pPr/>
              <a:t>6/14/17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58BB-19C1-49C7-91FA-B301DF47D9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9E5F-7AC1-44E5-89B5-4CEF87309BCF}" type="datetimeFigureOut">
              <a:rPr lang="en-US" smtClean="0"/>
              <a:pPr/>
              <a:t>6/14/17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958BB-19C1-49C7-91FA-B301DF47D9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0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Flatworms, Roundworms, &amp; Segmented Worms</a:t>
            </a:r>
            <a:endParaRPr lang="en-US" dirty="0"/>
          </a:p>
        </p:txBody>
      </p:sp>
      <p:pic>
        <p:nvPicPr>
          <p:cNvPr id="1026" name="Picture 2" descr="C:\Users\Claire\AppData\Local\Microsoft\Windows\Temporary Internet Files\Content.IE5\CKHFR8ME\MC9000909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45598"/>
            <a:ext cx="2923297" cy="3412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laire\AppData\Local\Microsoft\Windows\Temporary Internet Files\Content.IE5\6C523CEZ\MC9002322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321" y="29308"/>
            <a:ext cx="3577679" cy="144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234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Miscellaneous Information- Roundworms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Reproduction- </a:t>
            </a:r>
            <a:r>
              <a:rPr lang="en-US" b="1" dirty="0" smtClean="0"/>
              <a:t>sexually</a:t>
            </a:r>
            <a:r>
              <a:rPr lang="en-US" dirty="0" smtClean="0"/>
              <a:t>, eggs deposited in soil after fertilization</a:t>
            </a:r>
          </a:p>
          <a:p>
            <a:r>
              <a:rPr lang="en-US" dirty="0" smtClean="0"/>
              <a:t>Bilateral symmetry</a:t>
            </a:r>
          </a:p>
          <a:p>
            <a:r>
              <a:rPr lang="en-US" dirty="0" smtClean="0"/>
              <a:t>No formal respiration, circulation, skeletal systems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962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Phylum Annelida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Annelids are segmented worms</a:t>
            </a:r>
          </a:p>
          <a:p>
            <a:r>
              <a:rPr lang="en-US" dirty="0" smtClean="0"/>
              <a:t>Bodies are divided into many sections or segments</a:t>
            </a:r>
          </a:p>
          <a:p>
            <a:r>
              <a:rPr lang="en-US" dirty="0" smtClean="0"/>
              <a:t>Live in moist soil, freshwater, or saltwater </a:t>
            </a:r>
          </a:p>
          <a:p>
            <a:r>
              <a:rPr lang="en-US" dirty="0" smtClean="0"/>
              <a:t>15,000+ species of annelids</a:t>
            </a:r>
          </a:p>
          <a:p>
            <a:r>
              <a:rPr lang="en-US" dirty="0" smtClean="0"/>
              <a:t>Examples: earthworms and leeches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40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Phylum Annelida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Earthworms</a:t>
            </a:r>
          </a:p>
          <a:p>
            <a:pPr lvl="1"/>
            <a:r>
              <a:rPr lang="en-US" dirty="0" smtClean="0"/>
              <a:t>Have </a:t>
            </a:r>
            <a:r>
              <a:rPr lang="en-US" dirty="0" smtClean="0"/>
              <a:t>bristle like </a:t>
            </a:r>
            <a:r>
              <a:rPr lang="en-US" b="1" dirty="0" smtClean="0"/>
              <a:t>Setae</a:t>
            </a:r>
            <a:r>
              <a:rPr lang="en-US" dirty="0" smtClean="0"/>
              <a:t> on each segment- helps in movement</a:t>
            </a:r>
          </a:p>
          <a:p>
            <a:pPr lvl="1"/>
            <a:r>
              <a:rPr lang="en-US" dirty="0" smtClean="0"/>
              <a:t>Tunnel through soil to eat small pieces of food</a:t>
            </a:r>
          </a:p>
          <a:p>
            <a:pPr lvl="1"/>
            <a:r>
              <a:rPr lang="en-US" dirty="0" smtClean="0"/>
              <a:t>Tunnels will loosen the soil and allow air to enter which helps plants to grow </a:t>
            </a:r>
            <a:endParaRPr lang="en-US" dirty="0"/>
          </a:p>
        </p:txBody>
      </p:sp>
      <p:pic>
        <p:nvPicPr>
          <p:cNvPr id="8194" name="Picture 2" descr="https://encrypted-tbn0.google.com/images?q=tbn:ANd9GcTTdnSEwlhaf4pM2p2DQGBLaH4zCMTqDwLwgZoAcbiysyIAJeji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092" y="4118329"/>
            <a:ext cx="3657600" cy="273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676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Leeches	 and Us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in medicinal treatment</a:t>
            </a:r>
          </a:p>
          <a:p>
            <a:r>
              <a:rPr lang="en-US" dirty="0"/>
              <a:t>A</a:t>
            </a:r>
            <a:r>
              <a:rPr lang="en-US" dirty="0" smtClean="0"/>
              <a:t>bscesses</a:t>
            </a:r>
            <a:r>
              <a:rPr lang="en-US" dirty="0"/>
              <a:t>, painful joints, glaucoma, myasthenia, and to heal venous diseases and </a:t>
            </a:r>
            <a:r>
              <a:rPr lang="en-US" dirty="0" smtClean="0"/>
              <a:t>thrombosis</a:t>
            </a:r>
            <a:endParaRPr lang="en-US" dirty="0"/>
          </a:p>
        </p:txBody>
      </p:sp>
      <p:pic>
        <p:nvPicPr>
          <p:cNvPr id="3074" name="Picture 2" descr="https://encrypted-tbn1.google.com/images?q=tbn:ANd9GcTEEpmP8GMvitUotwRmUQPcsJfwI-GbJYzjuc0OcjCcUcvCxvHwQ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453384"/>
            <a:ext cx="4495800" cy="3061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77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Phylum Annelida</a:t>
            </a:r>
            <a:endParaRPr lang="en-US" dirty="0"/>
          </a:p>
        </p:txBody>
      </p:sp>
      <p:pic>
        <p:nvPicPr>
          <p:cNvPr id="7172" name="Picture 4" descr="https://encrypted-tbn2.google.com/images?q=tbn:ANd9GcQ1kedQ5Igvdp3blTX6Hii3AmQIrf9oaJE-ggfeQaVZ0QFjsxs03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667000"/>
            <a:ext cx="34290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s://encrypted-tbn3.google.com/images?q=tbn:ANd9GcSmAViMH2JislGMhnm3U-PnpeGLW1QGksvLbGVvYRZzdC7eHmL1W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4267200" cy="329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123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Miscellaneous Information- Segmented Worms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Nervous system- </a:t>
            </a:r>
            <a:r>
              <a:rPr lang="en-US" b="1" dirty="0" smtClean="0"/>
              <a:t>ganglia</a:t>
            </a:r>
            <a:r>
              <a:rPr lang="en-US" dirty="0" smtClean="0"/>
              <a:t> nerve centers in each segment that are connected by nerve cords to brain</a:t>
            </a:r>
          </a:p>
          <a:p>
            <a:r>
              <a:rPr lang="en-US" dirty="0" smtClean="0"/>
              <a:t>Closed circulatory system- like </a:t>
            </a:r>
            <a:r>
              <a:rPr lang="en-US" b="1" dirty="0" smtClean="0"/>
              <a:t>humans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Gas exchange through skin- need for worm to live near water </a:t>
            </a:r>
          </a:p>
          <a:p>
            <a:r>
              <a:rPr lang="en-US" dirty="0" smtClean="0"/>
              <a:t>Digestion- complete internal digestive tract that runs length of body</a:t>
            </a:r>
          </a:p>
          <a:p>
            <a:pPr lvl="1"/>
            <a:r>
              <a:rPr lang="en-US" dirty="0" smtClean="0"/>
              <a:t>Gizzard- muscular sac and hard particles help grind soil and food before they pass into intestine </a:t>
            </a:r>
          </a:p>
          <a:p>
            <a:pPr marL="457200" lvl="1" indent="0">
              <a:buNone/>
            </a:pPr>
            <a:r>
              <a:rPr lang="en-US" dirty="0" err="1" smtClean="0"/>
              <a:t>Nephridia</a:t>
            </a:r>
            <a:r>
              <a:rPr lang="en-US" dirty="0" smtClean="0"/>
              <a:t>- collect/remove waste from each </a:t>
            </a:r>
            <a:r>
              <a:rPr lang="en-US" dirty="0" smtClean="0"/>
              <a:t>segment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1868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Miscellaneous Information- Segmented 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Reproduction- Hermaphrodites</a:t>
            </a:r>
          </a:p>
          <a:p>
            <a:r>
              <a:rPr lang="en-US" dirty="0" smtClean="0"/>
              <a:t>Produce both eggs and sperm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36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Phylum Annelida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Leeches</a:t>
            </a:r>
          </a:p>
          <a:p>
            <a:pPr lvl="1"/>
            <a:r>
              <a:rPr lang="en-US" dirty="0" smtClean="0"/>
              <a:t>Eat small invertebrates</a:t>
            </a:r>
          </a:p>
          <a:p>
            <a:pPr lvl="1"/>
            <a:r>
              <a:rPr lang="en-US" dirty="0" smtClean="0"/>
              <a:t>Can attach to skin of vertebrates and feed on its blood</a:t>
            </a:r>
          </a:p>
          <a:p>
            <a:pPr lvl="1"/>
            <a:r>
              <a:rPr lang="en-US" dirty="0" smtClean="0"/>
              <a:t>Anesthetics in chemicals of bite to prevent pain</a:t>
            </a:r>
          </a:p>
          <a:p>
            <a:pPr lvl="1"/>
            <a:r>
              <a:rPr lang="en-US" dirty="0" smtClean="0"/>
              <a:t>Leech secretes chemical so blood does not clot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9218" name="Picture 2" descr="http://www.talesofcuriosity.com/v/Vampires/i/leec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629150"/>
            <a:ext cx="39624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039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types of worms 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297670"/>
              </p:ext>
            </p:extLst>
          </p:nvPr>
        </p:nvGraphicFramePr>
        <p:xfrm>
          <a:off x="533400" y="1371600"/>
          <a:ext cx="8458200" cy="53691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19400"/>
                <a:gridCol w="2743200"/>
                <a:gridCol w="2895600"/>
              </a:tblGrid>
              <a:tr h="400491">
                <a:tc>
                  <a:txBody>
                    <a:bodyPr/>
                    <a:lstStyle/>
                    <a:p>
                      <a:r>
                        <a:rPr lang="en-US" dirty="0" smtClean="0"/>
                        <a:t>Segmented</a:t>
                      </a:r>
                      <a:r>
                        <a:rPr lang="en-US" baseline="0" dirty="0" smtClean="0"/>
                        <a:t> Worms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Roundworms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Flatworms</a:t>
                      </a:r>
                      <a:endParaRPr lang="en-US" dirty="0"/>
                    </a:p>
                  </a:txBody>
                  <a:tcPr/>
                </a:tc>
              </a:tr>
              <a:tr h="400491">
                <a:tc>
                  <a:txBody>
                    <a:bodyPr/>
                    <a:lstStyle/>
                    <a:p>
                      <a:r>
                        <a:rPr lang="en-US" dirty="0" smtClean="0"/>
                        <a:t>Phylum Annelida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Phylum </a:t>
                      </a:r>
                      <a:r>
                        <a:rPr lang="en-US" dirty="0" err="1" smtClean="0"/>
                        <a:t>Nematoda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Phylum Platyhelminthes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91259">
                <a:tc>
                  <a:txBody>
                    <a:bodyPr/>
                    <a:lstStyle/>
                    <a:p>
                      <a:r>
                        <a:rPr lang="en-US" dirty="0" smtClean="0"/>
                        <a:t>Segmented/sectioned bodies, bilateral symmetry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Bilateral symmetry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Bilateral symmetry, flat</a:t>
                      </a:r>
                      <a:r>
                        <a:rPr lang="en-US" baseline="0" dirty="0" smtClean="0"/>
                        <a:t> and thin bodies</a:t>
                      </a:r>
                      <a:endParaRPr lang="en-US" dirty="0"/>
                    </a:p>
                  </a:txBody>
                  <a:tcPr/>
                </a:tc>
              </a:tr>
              <a:tr h="691259">
                <a:tc>
                  <a:txBody>
                    <a:bodyPr/>
                    <a:lstStyle/>
                    <a:p>
                      <a:r>
                        <a:rPr lang="en-US" dirty="0" smtClean="0"/>
                        <a:t>Moist soil, freshwater, or saltwater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Wet soil or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Parasitic- live inside a host or in water</a:t>
                      </a:r>
                      <a:endParaRPr lang="en-US" dirty="0"/>
                    </a:p>
                  </a:txBody>
                  <a:tcPr/>
                </a:tc>
              </a:tr>
              <a:tr h="691259"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digestive tract- 2 openings </a:t>
                      </a:r>
                      <a:r>
                        <a:rPr lang="en-US" smtClean="0"/>
                        <a:t>(mouth and anus)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digestive tract with 2 openings (mouth and anus)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 digestive opening (pharynx) </a:t>
                      </a:r>
                      <a:endParaRPr lang="en-US" dirty="0"/>
                    </a:p>
                  </a:txBody>
                  <a:tcPr/>
                </a:tc>
              </a:tr>
              <a:tr h="1580021">
                <a:tc>
                  <a:txBody>
                    <a:bodyPr/>
                    <a:lstStyle/>
                    <a:p>
                      <a:r>
                        <a:rPr lang="en-US" dirty="0" smtClean="0"/>
                        <a:t>Coelomate-</a:t>
                      </a:r>
                      <a:r>
                        <a:rPr lang="en-US" baseline="0" dirty="0" smtClean="0"/>
                        <a:t> form from coelom (fluid filled space surrounded by mesoderm)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Pseudocoelomate</a:t>
                      </a:r>
                      <a:r>
                        <a:rPr lang="en-US" dirty="0" smtClean="0"/>
                        <a:t>- develop from 3</a:t>
                      </a:r>
                      <a:r>
                        <a:rPr lang="en-US" baseline="0" dirty="0" smtClean="0"/>
                        <a:t> layers,  with space between endoderm and mesoderm called </a:t>
                      </a:r>
                      <a:r>
                        <a:rPr lang="en-US" baseline="0" dirty="0" err="1" smtClean="0"/>
                        <a:t>Pseudocoelom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Acoelomate-</a:t>
                      </a:r>
                      <a:r>
                        <a:rPr lang="en-US" baseline="0" dirty="0" smtClean="0"/>
                        <a:t> develop from 3 layers but have no body cavities </a:t>
                      </a:r>
                      <a:endParaRPr lang="en-US" dirty="0"/>
                    </a:p>
                  </a:txBody>
                  <a:tcPr/>
                </a:tc>
              </a:tr>
              <a:tr h="691259">
                <a:tc>
                  <a:txBody>
                    <a:bodyPr/>
                    <a:lstStyle/>
                    <a:p>
                      <a:r>
                        <a:rPr lang="en-US" dirty="0" smtClean="0"/>
                        <a:t>Earthworms, leeches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Pinworms, hookworms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planarians,</a:t>
                      </a:r>
                      <a:r>
                        <a:rPr lang="en-US" baseline="0" dirty="0" smtClean="0"/>
                        <a:t> flukes and tapeworms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169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Phylum Platyhelminthes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Flatworms</a:t>
            </a:r>
          </a:p>
          <a:p>
            <a:r>
              <a:rPr lang="en-US" dirty="0" smtClean="0"/>
              <a:t>Flat and thin bodies</a:t>
            </a:r>
          </a:p>
          <a:p>
            <a:r>
              <a:rPr lang="en-US" dirty="0" smtClean="0"/>
              <a:t>Bilateral symmetry </a:t>
            </a:r>
          </a:p>
          <a:p>
            <a:r>
              <a:rPr lang="en-US" dirty="0" smtClean="0"/>
              <a:t>Most are parasitic </a:t>
            </a:r>
            <a:endParaRPr lang="en-US" dirty="0"/>
          </a:p>
        </p:txBody>
      </p:sp>
      <p:pic>
        <p:nvPicPr>
          <p:cNvPr id="2050" name="Picture 2" descr="https://encrypted-tbn0.google.com/images?q=tbn:ANd9GcQm3h3xljfvgBrFL-2YS_5rsI2kwmEC05ZiPZ3PdYNT8tvWF2yo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898762"/>
            <a:ext cx="3276600" cy="245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22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Phylum Platyhelminthes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Flatworms include planarians, flukes, and tapeworms</a:t>
            </a:r>
          </a:p>
          <a:p>
            <a:r>
              <a:rPr lang="en-US" dirty="0" smtClean="0"/>
              <a:t>20,000 species of flatworms</a:t>
            </a:r>
          </a:p>
        </p:txBody>
      </p:sp>
      <p:pic>
        <p:nvPicPr>
          <p:cNvPr id="3074" name="Picture 2" descr="https://encrypted-tbn3.google.com/images?q=tbn:ANd9GcRFsnuMsPo9JECSceahjjIwFHzIEuXircFHJf4fYBsCe-E7-x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10000"/>
            <a:ext cx="3505200" cy="2625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locksparkfarm.files.wordpress.com/2007/12/fluke.jpg?w=4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97042"/>
            <a:ext cx="4514850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888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Miscellaneous Information- Flatworms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Movement- </a:t>
            </a:r>
            <a:r>
              <a:rPr lang="en-US" dirty="0"/>
              <a:t>use of moving bodies of water or damp soil, or larger animals </a:t>
            </a:r>
            <a:r>
              <a:rPr lang="en-US" dirty="0" smtClean="0"/>
              <a:t>transporting them</a:t>
            </a:r>
          </a:p>
          <a:p>
            <a:r>
              <a:rPr lang="en-US" dirty="0" smtClean="0"/>
              <a:t>Nutrition- parasitic; the flatworm will take in food through same opening it eliminates waste</a:t>
            </a:r>
          </a:p>
          <a:p>
            <a:r>
              <a:rPr lang="en-US" dirty="0" smtClean="0"/>
              <a:t>Circulatory system- </a:t>
            </a:r>
            <a:r>
              <a:rPr lang="en-US" dirty="0" err="1" smtClean="0"/>
              <a:t>Gastrovascular</a:t>
            </a:r>
            <a:r>
              <a:rPr lang="en-US" dirty="0" smtClean="0"/>
              <a:t> cavity with one opening </a:t>
            </a:r>
          </a:p>
          <a:p>
            <a:r>
              <a:rPr lang="en-US" dirty="0" smtClean="0"/>
              <a:t>Digestion and excretion occur through same opening</a:t>
            </a:r>
          </a:p>
          <a:p>
            <a:r>
              <a:rPr lang="en-US" dirty="0" smtClean="0"/>
              <a:t>Reproduction- flatworm splits in two forming a new flatworm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635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Tapeworms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Can get tapeworm infection by ingestion of food or water contaminated with tapeworm eggs or larvae </a:t>
            </a:r>
          </a:p>
          <a:p>
            <a:r>
              <a:rPr lang="en-US" dirty="0" smtClean="0"/>
              <a:t>Can cause intestinal infections</a:t>
            </a:r>
          </a:p>
          <a:p>
            <a:r>
              <a:rPr lang="en-US" dirty="0" smtClean="0"/>
              <a:t>Symptoms- poor appetite, diarrhea, weakness, gastrointestinal discomfort  </a:t>
            </a:r>
          </a:p>
        </p:txBody>
      </p:sp>
    </p:spTree>
    <p:extLst>
      <p:ext uri="{BB962C8B-B14F-4D97-AF65-F5344CB8AC3E}">
        <p14:creationId xmlns:p14="http://schemas.microsoft.com/office/powerpoint/2010/main" val="3113187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Phylum </a:t>
            </a:r>
            <a:r>
              <a:rPr lang="en-US" dirty="0" err="1" smtClean="0"/>
              <a:t>Nematoda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50291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Roundworms</a:t>
            </a:r>
          </a:p>
          <a:p>
            <a:r>
              <a:rPr lang="en-US" dirty="0" smtClean="0"/>
              <a:t>Ex. Pinworms and hookworms</a:t>
            </a:r>
          </a:p>
          <a:p>
            <a:r>
              <a:rPr lang="en-US" dirty="0" smtClean="0"/>
              <a:t>90,000 species of nematodes</a:t>
            </a:r>
          </a:p>
          <a:p>
            <a:r>
              <a:rPr lang="en-US" dirty="0" smtClean="0"/>
              <a:t>Bilateral Symmetry </a:t>
            </a:r>
          </a:p>
          <a:p>
            <a:r>
              <a:rPr lang="en-US" dirty="0" smtClean="0"/>
              <a:t>Live in wet soil or water</a:t>
            </a:r>
          </a:p>
          <a:p>
            <a:r>
              <a:rPr lang="en-US" dirty="0" smtClean="0"/>
              <a:t>Eat dead leaves and other materials</a:t>
            </a:r>
          </a:p>
          <a:p>
            <a:r>
              <a:rPr lang="en-US" dirty="0" smtClean="0"/>
              <a:t>Some eat insects that destroy plant roots</a:t>
            </a:r>
          </a:p>
          <a:p>
            <a:r>
              <a:rPr lang="en-US" dirty="0" smtClean="0"/>
              <a:t>Some destroy plant roots </a:t>
            </a:r>
          </a:p>
        </p:txBody>
      </p:sp>
      <p:pic>
        <p:nvPicPr>
          <p:cNvPr id="5" name="Picture 2" descr="https://encrypted-tbn0.google.com/images?q=tbn:ANd9GcTCsleHDUpNRvtWq8pg-v4249fp2l_1rX0EAfgX1pz7XJEYs1Q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200"/>
            <a:ext cx="29718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encrypted-tbn3.google.com/images?q=tbn:ANd9GcT61SOgR5uhbxahTtvqZmH01WgXo9ZHpkQ7xiLa4fpPDpUbcu7B2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343400"/>
            <a:ext cx="320040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97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Flatworm 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Head holds attachment hooks for host attachment </a:t>
            </a:r>
          </a:p>
          <a:p>
            <a:r>
              <a:rPr lang="en-US" dirty="0" smtClean="0"/>
              <a:t>2 eyespots to help detect light</a:t>
            </a:r>
          </a:p>
          <a:p>
            <a:r>
              <a:rPr lang="en-US" dirty="0" smtClean="0"/>
              <a:t>Also contains brain called 2 simple brains called </a:t>
            </a:r>
            <a:r>
              <a:rPr lang="en-US" b="1" dirty="0" smtClean="0"/>
              <a:t>ganglia- </a:t>
            </a:r>
            <a:r>
              <a:rPr lang="en-US" dirty="0" smtClean="0"/>
              <a:t>simple bundles of nerves</a:t>
            </a:r>
            <a:endParaRPr lang="en-US" b="1" dirty="0"/>
          </a:p>
        </p:txBody>
      </p:sp>
      <p:pic>
        <p:nvPicPr>
          <p:cNvPr id="4" name="Picture 2" descr="https://encrypted-tbn0.google.com/images?q=tbn:ANd9GcQ90qpnezIR0doCAHpttrSvp7MeEqkVbUhjKc1zpKkH7-lYpfC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19201"/>
            <a:ext cx="340634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999768"/>
            <a:ext cx="4038600" cy="1715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9810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Phylum </a:t>
            </a:r>
            <a:r>
              <a:rPr lang="en-US" dirty="0" err="1" smtClean="0"/>
              <a:t>Nematoda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Some roundworms can live in humans and make them sick</a:t>
            </a:r>
          </a:p>
          <a:p>
            <a:r>
              <a:rPr lang="en-US" dirty="0" smtClean="0"/>
              <a:t>Roundworms have a complete digestive tract with 2 openings</a:t>
            </a:r>
            <a:endParaRPr lang="en-US" dirty="0"/>
          </a:p>
        </p:txBody>
      </p:sp>
      <p:pic>
        <p:nvPicPr>
          <p:cNvPr id="6146" name="Picture 2" descr="https://encrypted-tbn0.google.com/images?q=tbn:ANd9GcTC-tgA-1tTaxR3QLYlicHkrmbC3JDkzoi0_XfItKxHL2FDsI0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479431"/>
            <a:ext cx="56388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132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 System of Roundworms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nerve cords that transmit impulses in the roundworm</a:t>
            </a:r>
            <a:endParaRPr lang="en-US" dirty="0"/>
          </a:p>
        </p:txBody>
      </p:sp>
      <p:pic>
        <p:nvPicPr>
          <p:cNvPr id="2050" name="Picture 2" descr="roundworm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0"/>
            <a:ext cx="773981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611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569</Words>
  <Application>Microsoft Macintosh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Calibri</vt:lpstr>
      <vt:lpstr>Arial</vt:lpstr>
      <vt:lpstr>Office Theme</vt:lpstr>
      <vt:lpstr>Flatworms, Roundworms, &amp; Segmented Worms</vt:lpstr>
      <vt:lpstr>Phylum Platyhelminthes</vt:lpstr>
      <vt:lpstr>Phylum Platyhelminthes</vt:lpstr>
      <vt:lpstr>Miscellaneous Information- Flatworms</vt:lpstr>
      <vt:lpstr>Tapeworms Information</vt:lpstr>
      <vt:lpstr>Phylum Nematoda</vt:lpstr>
      <vt:lpstr>Flatworm Head</vt:lpstr>
      <vt:lpstr>Phylum Nematoda</vt:lpstr>
      <vt:lpstr>Nervous System of Roundworms</vt:lpstr>
      <vt:lpstr>Miscellaneous Information- Roundworms</vt:lpstr>
      <vt:lpstr>Phylum Annelida</vt:lpstr>
      <vt:lpstr>Phylum Annelida</vt:lpstr>
      <vt:lpstr>Leeches  and Us</vt:lpstr>
      <vt:lpstr>Phylum Annelida</vt:lpstr>
      <vt:lpstr>Miscellaneous Information- Segmented Worms</vt:lpstr>
      <vt:lpstr>Miscellaneous Information- Segmented Worms</vt:lpstr>
      <vt:lpstr>Phylum Annelida</vt:lpstr>
      <vt:lpstr>3 types of worms </vt:lpstr>
    </vt:vector>
  </TitlesOfParts>
  <Company>Microsoft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Flatworms, Roundworms, &amp; Segmented Worms</dc:title>
  <dc:creator>Claire</dc:creator>
  <cp:lastModifiedBy>Benita Cyriac</cp:lastModifiedBy>
  <cp:revision>46</cp:revision>
  <dcterms:created xsi:type="dcterms:W3CDTF">2012-03-12T18:09:45Z</dcterms:created>
  <dcterms:modified xsi:type="dcterms:W3CDTF">2017-06-14T18:09:12Z</dcterms:modified>
</cp:coreProperties>
</file>