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9"/>
    <p:restoredTop sz="92500"/>
  </p:normalViewPr>
  <p:slideViewPr>
    <p:cSldViewPr snapToGrid="0" snapToObjects="1">
      <p:cViewPr>
        <p:scale>
          <a:sx n="55" d="100"/>
          <a:sy n="55" d="100"/>
        </p:scale>
        <p:origin x="464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9445-CF7E-BC43-B7D0-60A0E5117147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A840-F308-2641-87E0-CAD74AFAA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9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9445-CF7E-BC43-B7D0-60A0E5117147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A840-F308-2641-87E0-CAD74AFAA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5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9445-CF7E-BC43-B7D0-60A0E5117147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A840-F308-2641-87E0-CAD74AFAA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9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9445-CF7E-BC43-B7D0-60A0E5117147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A840-F308-2641-87E0-CAD74AFAA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9445-CF7E-BC43-B7D0-60A0E5117147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A840-F308-2641-87E0-CAD74AFAA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0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9445-CF7E-BC43-B7D0-60A0E5117147}" type="datetimeFigureOut">
              <a:rPr lang="en-US" smtClean="0"/>
              <a:t>6/9/17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A840-F308-2641-87E0-CAD74AFAA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9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9445-CF7E-BC43-B7D0-60A0E5117147}" type="datetimeFigureOut">
              <a:rPr lang="en-US" smtClean="0"/>
              <a:t>6/9/17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A840-F308-2641-87E0-CAD74AFAA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1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9445-CF7E-BC43-B7D0-60A0E5117147}" type="datetimeFigureOut">
              <a:rPr lang="en-US" smtClean="0"/>
              <a:t>6/9/17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A840-F308-2641-87E0-CAD74AFAA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8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9445-CF7E-BC43-B7D0-60A0E5117147}" type="datetimeFigureOut">
              <a:rPr lang="en-US" smtClean="0"/>
              <a:t>6/9/17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A840-F308-2641-87E0-CAD74AFAA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7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9445-CF7E-BC43-B7D0-60A0E5117147}" type="datetimeFigureOut">
              <a:rPr lang="en-US" smtClean="0"/>
              <a:t>6/9/17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A840-F308-2641-87E0-CAD74AFAA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0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9445-CF7E-BC43-B7D0-60A0E5117147}" type="datetimeFigureOut">
              <a:rPr lang="en-US" smtClean="0"/>
              <a:t>6/9/17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A840-F308-2641-87E0-CAD74AFAA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1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C9445-CF7E-BC43-B7D0-60A0E5117147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5A840-F308-2641-87E0-CAD74AFAA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quat1.ifas.ufl.edu/guide/bacecoli.jpg" TargetMode="External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>
                <a:latin typeface="Subway" charset="0"/>
              </a:rPr>
              <a:t>Living Things</a:t>
            </a:r>
          </a:p>
        </p:txBody>
      </p:sp>
    </p:spTree>
    <p:extLst>
      <p:ext uri="{BB962C8B-B14F-4D97-AF65-F5344CB8AC3E}">
        <p14:creationId xmlns:p14="http://schemas.microsoft.com/office/powerpoint/2010/main" val="164587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 idx="4294967295"/>
          </p:nvPr>
        </p:nvSpPr>
        <p:spPr>
          <a:xfrm>
            <a:off x="1524000" y="2130426"/>
            <a:ext cx="9144000" cy="1470025"/>
          </a:xfrm>
        </p:spPr>
        <p:txBody>
          <a:bodyPr/>
          <a:lstStyle/>
          <a:p>
            <a:pPr eaLnBrk="1" hangingPunct="1"/>
            <a:r>
              <a:rPr lang="en-US" sz="5400"/>
              <a:t>Body Symmetry of Animals</a:t>
            </a:r>
          </a:p>
        </p:txBody>
      </p:sp>
    </p:spTree>
    <p:extLst>
      <p:ext uri="{BB962C8B-B14F-4D97-AF65-F5344CB8AC3E}">
        <p14:creationId xmlns:p14="http://schemas.microsoft.com/office/powerpoint/2010/main" val="1787773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939" y="344976"/>
            <a:ext cx="11090030" cy="193516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6700" b="1" dirty="0" smtClean="0"/>
              <a:t>____________________</a:t>
            </a:r>
            <a:r>
              <a:rPr lang="en-US" sz="6700" dirty="0" smtClean="0"/>
              <a:t>Symmetry</a:t>
            </a:r>
            <a:r>
              <a:rPr lang="en-US" sz="6700" dirty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single plane divides body into </a:t>
            </a:r>
            <a:r>
              <a:rPr lang="en-US" dirty="0" smtClean="0"/>
              <a:t>_____________________________________________________________________________________</a:t>
            </a:r>
            <a:endParaRPr lang="en-US" dirty="0" smtClean="0"/>
          </a:p>
        </p:txBody>
      </p:sp>
      <p:pic>
        <p:nvPicPr>
          <p:cNvPr id="3075" name="Content Placeholder 4" descr="four_insects_410W.g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2514600"/>
            <a:ext cx="3905250" cy="3600450"/>
          </a:xfrm>
        </p:spPr>
      </p:pic>
      <p:pic>
        <p:nvPicPr>
          <p:cNvPr id="3076" name="Content Placeholder 5" descr="bilateral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705601" y="2971801"/>
            <a:ext cx="3103563" cy="2944813"/>
          </a:xfrm>
        </p:spPr>
      </p:pic>
    </p:spTree>
    <p:extLst>
      <p:ext uri="{BB962C8B-B14F-4D97-AF65-F5344CB8AC3E}">
        <p14:creationId xmlns:p14="http://schemas.microsoft.com/office/powerpoint/2010/main" val="1672316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585" y="673220"/>
            <a:ext cx="11324492" cy="193516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5300" dirty="0" smtClean="0"/>
              <a:t>___________________________Symmetry</a:t>
            </a:r>
            <a:r>
              <a:rPr lang="en-US" sz="5300" dirty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can be </a:t>
            </a:r>
            <a:r>
              <a:rPr lang="en-US" dirty="0" smtClean="0"/>
              <a:t>___________________________________________________________that </a:t>
            </a:r>
            <a:r>
              <a:rPr lang="en-US" dirty="0" smtClean="0"/>
              <a:t>allow for nearly </a:t>
            </a:r>
            <a:r>
              <a:rPr lang="en-US" dirty="0" smtClean="0"/>
              <a:t>______________ __halves</a:t>
            </a:r>
            <a:endParaRPr lang="en-US" dirty="0" smtClean="0"/>
          </a:p>
        </p:txBody>
      </p:sp>
      <p:pic>
        <p:nvPicPr>
          <p:cNvPr id="4099" name="Content Placeholder 4" descr="180px-Haeckel_Actiniae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80692" y="3452289"/>
            <a:ext cx="2221523" cy="3171250"/>
          </a:xfrm>
        </p:spPr>
      </p:pic>
      <p:pic>
        <p:nvPicPr>
          <p:cNvPr id="4100" name="Content Placeholder 5" descr="radial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801217" y="2526323"/>
            <a:ext cx="2733675" cy="3840163"/>
          </a:xfrm>
        </p:spPr>
      </p:pic>
    </p:spTree>
    <p:extLst>
      <p:ext uri="{BB962C8B-B14F-4D97-AF65-F5344CB8AC3E}">
        <p14:creationId xmlns:p14="http://schemas.microsoft.com/office/powerpoint/2010/main" val="351695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16" y="491970"/>
            <a:ext cx="11160369" cy="140176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5300" dirty="0" smtClean="0"/>
              <a:t>_________________________________: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___________________________________________ </a:t>
            </a:r>
            <a:r>
              <a:rPr lang="en-US" dirty="0" smtClean="0"/>
              <a:t>into mirror images</a:t>
            </a:r>
          </a:p>
        </p:txBody>
      </p:sp>
      <p:pic>
        <p:nvPicPr>
          <p:cNvPr id="5123" name="Content Placeholder 4" descr="1sponge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2181226"/>
            <a:ext cx="4038600" cy="3363913"/>
          </a:xfrm>
        </p:spPr>
      </p:pic>
      <p:pic>
        <p:nvPicPr>
          <p:cNvPr id="5124" name="Content Placeholder 5" descr="32713-sponges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248401" y="2133601"/>
            <a:ext cx="3871913" cy="3992563"/>
          </a:xfrm>
        </p:spPr>
      </p:pic>
    </p:spTree>
    <p:extLst>
      <p:ext uri="{BB962C8B-B14F-4D97-AF65-F5344CB8AC3E}">
        <p14:creationId xmlns:p14="http://schemas.microsoft.com/office/powerpoint/2010/main" val="1072448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>
                <a:latin typeface="Subway" charset="0"/>
              </a:rPr>
              <a:t>How do we know is something is ‘living’?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914" y="1752600"/>
            <a:ext cx="10678886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000" dirty="0">
                <a:latin typeface="Subway" charset="0"/>
              </a:rPr>
              <a:t>All living things are characterised as being able to do </a:t>
            </a:r>
            <a:r>
              <a:rPr lang="en-GB" altLang="en-US" sz="2000" u="sng" dirty="0" smtClean="0">
                <a:latin typeface="Subway" charset="0"/>
              </a:rPr>
              <a:t>____________________________ </a:t>
            </a:r>
            <a:r>
              <a:rPr lang="en-GB" altLang="en-US" sz="2000" dirty="0" smtClean="0">
                <a:latin typeface="Subway" charset="0"/>
              </a:rPr>
              <a:t>things</a:t>
            </a:r>
            <a:endParaRPr lang="en-GB" altLang="en-US" sz="2000" dirty="0">
              <a:latin typeface="Subway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000" dirty="0">
                <a:latin typeface="Subway" charset="0"/>
              </a:rPr>
              <a:t>These are usually remembered by the mnemonic </a:t>
            </a:r>
            <a:r>
              <a:rPr lang="en-GB" altLang="en-US" sz="2000" dirty="0" smtClean="0">
                <a:latin typeface="Subway" charset="0"/>
              </a:rPr>
              <a:t>_________________________________________ </a:t>
            </a:r>
            <a:endParaRPr lang="en-GB" altLang="en-US" sz="2000" dirty="0">
              <a:latin typeface="Subway" charset="0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GB" altLang="en-US" sz="2600" dirty="0">
                <a:latin typeface="Subway" charset="0"/>
              </a:rPr>
              <a:t>M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GB" altLang="en-US" sz="2600" dirty="0">
                <a:latin typeface="Subway" charset="0"/>
              </a:rPr>
              <a:t>R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GB" altLang="en-US" sz="2600" dirty="0">
                <a:latin typeface="Subway" charset="0"/>
              </a:rPr>
              <a:t>S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GB" altLang="en-US" sz="2600" dirty="0">
              <a:latin typeface="Subway" charset="0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GB" altLang="en-US" sz="2600" dirty="0">
                <a:latin typeface="Subway" charset="0"/>
              </a:rPr>
              <a:t>N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GB" altLang="en-US" sz="2600" dirty="0">
                <a:latin typeface="Subway" charset="0"/>
              </a:rPr>
              <a:t>E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GB" altLang="en-US" sz="2600" dirty="0">
                <a:latin typeface="Subway" charset="0"/>
              </a:rPr>
              <a:t>R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GB" altLang="en-US" sz="2600" dirty="0">
                <a:latin typeface="Subway" charset="0"/>
              </a:rPr>
              <a:t>G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7467600" y="4114800"/>
            <a:ext cx="2819400" cy="1981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>
                <a:latin typeface="Subway" charset="0"/>
              </a:rPr>
              <a:t>Can you guess what these letters stand for?</a:t>
            </a:r>
          </a:p>
        </p:txBody>
      </p:sp>
    </p:spTree>
    <p:extLst>
      <p:ext uri="{BB962C8B-B14F-4D97-AF65-F5344CB8AC3E}">
        <p14:creationId xmlns:p14="http://schemas.microsoft.com/office/powerpoint/2010/main" val="73328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Subway" charset="0"/>
              </a:rPr>
              <a:t>The 7 characteristics of Living Things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10515600" cy="4862512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GB" altLang="en-US" dirty="0" smtClean="0">
                <a:solidFill>
                  <a:srgbClr val="FF0000"/>
                </a:solidFill>
                <a:latin typeface="Subway" charset="0"/>
              </a:rPr>
              <a:t>__________________________________</a:t>
            </a:r>
            <a:r>
              <a:rPr lang="en-GB" altLang="en-US" dirty="0" smtClean="0">
                <a:latin typeface="Subway" charset="0"/>
              </a:rPr>
              <a:t>– </a:t>
            </a:r>
            <a:r>
              <a:rPr lang="en-GB" altLang="en-US" sz="1800" dirty="0">
                <a:latin typeface="Subway" charset="0"/>
              </a:rPr>
              <a:t>Animals move to find food and keep away from predators, plants move to face the light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GB" altLang="en-US" dirty="0" smtClean="0">
                <a:solidFill>
                  <a:srgbClr val="FF0000"/>
                </a:solidFill>
                <a:latin typeface="Subway" charset="0"/>
              </a:rPr>
              <a:t>_________________________________</a:t>
            </a:r>
            <a:r>
              <a:rPr lang="en-GB" altLang="en-US" dirty="0" smtClean="0">
                <a:latin typeface="Subway" charset="0"/>
              </a:rPr>
              <a:t>– </a:t>
            </a:r>
            <a:r>
              <a:rPr lang="en-GB" altLang="en-US" sz="1800" dirty="0">
                <a:latin typeface="Subway" charset="0"/>
              </a:rPr>
              <a:t>the ability to produce offspring to keep the species in existence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GB" altLang="en-US" dirty="0" smtClean="0">
                <a:solidFill>
                  <a:srgbClr val="FF0000"/>
                </a:solidFill>
                <a:latin typeface="Subway" charset="0"/>
              </a:rPr>
              <a:t>_________________________________</a:t>
            </a:r>
            <a:r>
              <a:rPr lang="en-GB" altLang="en-US" dirty="0" smtClean="0">
                <a:latin typeface="Subway" charset="0"/>
              </a:rPr>
              <a:t>– </a:t>
            </a:r>
            <a:r>
              <a:rPr lang="en-GB" altLang="en-US" sz="1800" dirty="0">
                <a:latin typeface="Subway" charset="0"/>
              </a:rPr>
              <a:t>responding and reacting to the environment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GB" altLang="en-US" dirty="0" smtClean="0">
                <a:solidFill>
                  <a:srgbClr val="FF0000"/>
                </a:solidFill>
                <a:latin typeface="Subway" charset="0"/>
              </a:rPr>
              <a:t>_________________________________</a:t>
            </a:r>
            <a:r>
              <a:rPr lang="en-GB" altLang="en-US" dirty="0" smtClean="0">
                <a:latin typeface="Subway" charset="0"/>
              </a:rPr>
              <a:t>– </a:t>
            </a:r>
            <a:r>
              <a:rPr lang="en-GB" altLang="en-US" sz="1800" dirty="0">
                <a:latin typeface="Subway" charset="0"/>
              </a:rPr>
              <a:t>Animals need food for respiration, plants need minerals from the soil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GB" altLang="en-US" dirty="0" smtClean="0">
                <a:solidFill>
                  <a:srgbClr val="FF0000"/>
                </a:solidFill>
                <a:latin typeface="Subway" charset="0"/>
              </a:rPr>
              <a:t>_________________________________</a:t>
            </a:r>
            <a:r>
              <a:rPr lang="en-GB" altLang="en-US" dirty="0" smtClean="0">
                <a:latin typeface="Subway" charset="0"/>
              </a:rPr>
              <a:t>– </a:t>
            </a:r>
            <a:r>
              <a:rPr lang="en-GB" altLang="en-US" sz="1800" dirty="0">
                <a:latin typeface="Subway" charset="0"/>
              </a:rPr>
              <a:t>Getting rid of waste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GB" altLang="en-US" dirty="0" smtClean="0">
                <a:solidFill>
                  <a:srgbClr val="FF0000"/>
                </a:solidFill>
                <a:latin typeface="Subway" charset="0"/>
              </a:rPr>
              <a:t>_________________________________</a:t>
            </a:r>
            <a:r>
              <a:rPr lang="en-GB" altLang="en-US" dirty="0" smtClean="0">
                <a:latin typeface="Subway" charset="0"/>
              </a:rPr>
              <a:t>– </a:t>
            </a:r>
            <a:r>
              <a:rPr lang="en-GB" altLang="en-US" sz="1800" dirty="0">
                <a:latin typeface="Subway" charset="0"/>
              </a:rPr>
              <a:t>Turning food into energy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GB" altLang="en-US" dirty="0" smtClean="0">
                <a:solidFill>
                  <a:srgbClr val="FF0000"/>
                </a:solidFill>
                <a:latin typeface="Subway" charset="0"/>
              </a:rPr>
              <a:t>_________________________________</a:t>
            </a:r>
            <a:r>
              <a:rPr lang="en-GB" altLang="en-US" dirty="0" smtClean="0">
                <a:latin typeface="Subway" charset="0"/>
              </a:rPr>
              <a:t>– </a:t>
            </a:r>
            <a:r>
              <a:rPr lang="en-GB" altLang="en-US" sz="1800" dirty="0">
                <a:latin typeface="Subway" charset="0"/>
              </a:rPr>
              <a:t>Growing larger and stronger </a:t>
            </a:r>
            <a:r>
              <a:rPr lang="en-GB" altLang="en-US" sz="1800" dirty="0">
                <a:latin typeface="Subway" charset="0"/>
                <a:sym typeface="Wingdings" charset="2"/>
              </a:rPr>
              <a:t> becoming adult size</a:t>
            </a:r>
            <a:endParaRPr lang="en-GB" altLang="en-US" sz="1800" dirty="0">
              <a:latin typeface="Sub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36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Subway" charset="0"/>
              </a:rPr>
              <a:t>Classification of Living Things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495800" y="2295525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7772400" y="1371600"/>
            <a:ext cx="2590800" cy="1676400"/>
          </a:xfrm>
          <a:prstGeom prst="wedgeRoundRectCallout">
            <a:avLst>
              <a:gd name="adj1" fmla="val -38236"/>
              <a:gd name="adj2" fmla="val 6827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2000">
                <a:latin typeface="Subway" charset="0"/>
              </a:rPr>
              <a:t>Everything that is living can be sorted into these 5 kingdoms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2566989" y="2492375"/>
            <a:ext cx="19316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2"/>
                </a:solidFill>
              </a:rPr>
              <a:t>Kingdom Moneran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4992689" y="3200400"/>
            <a:ext cx="16783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2"/>
                </a:solidFill>
              </a:rPr>
              <a:t>Protist Kingdom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2351088" y="4437063"/>
            <a:ext cx="15788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2"/>
                </a:solidFill>
              </a:rPr>
              <a:t>Fungi Kingdom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4872039" y="5516563"/>
            <a:ext cx="15463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2"/>
                </a:solidFill>
              </a:rPr>
              <a:t>Plant Kingdom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7535863" y="4365625"/>
            <a:ext cx="1723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2"/>
                </a:solidFill>
              </a:rPr>
              <a:t>Animal Kingdom</a:t>
            </a:r>
          </a:p>
        </p:txBody>
      </p:sp>
    </p:spTree>
    <p:extLst>
      <p:ext uri="{BB962C8B-B14F-4D97-AF65-F5344CB8AC3E}">
        <p14:creationId xmlns:p14="http://schemas.microsoft.com/office/powerpoint/2010/main" val="1662755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Subway" charset="0"/>
              </a:rPr>
              <a:t>________________________</a:t>
            </a:r>
            <a:r>
              <a:rPr lang="en-GB" altLang="en-US" dirty="0" err="1" smtClean="0">
                <a:latin typeface="Subway" charset="0"/>
              </a:rPr>
              <a:t>Moneran</a:t>
            </a:r>
            <a:endParaRPr lang="en-GB" altLang="en-US" dirty="0">
              <a:latin typeface="Subway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GB" altLang="en-US" dirty="0">
                <a:latin typeface="Subway" charset="0"/>
              </a:rPr>
              <a:t>Tiny, single-celled organisms </a:t>
            </a:r>
          </a:p>
          <a:p>
            <a:pPr marL="609600" indent="-609600"/>
            <a:r>
              <a:rPr lang="en-GB" altLang="en-US" dirty="0" smtClean="0">
                <a:latin typeface="Subway" charset="0"/>
              </a:rPr>
              <a:t>_________________________________ have </a:t>
            </a:r>
            <a:r>
              <a:rPr lang="en-GB" altLang="en-US" dirty="0">
                <a:latin typeface="Subway" charset="0"/>
              </a:rPr>
              <a:t>a nucleus</a:t>
            </a:r>
          </a:p>
          <a:p>
            <a:pPr marL="609600" indent="-609600"/>
            <a:r>
              <a:rPr lang="en-GB" altLang="en-US" dirty="0">
                <a:latin typeface="Subway" charset="0"/>
              </a:rPr>
              <a:t>E.g. bacteria</a:t>
            </a:r>
          </a:p>
        </p:txBody>
      </p:sp>
      <p:sp>
        <p:nvSpPr>
          <p:cNvPr id="7173" name="AutoShape 5" descr="bacecoli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416550" y="2938463"/>
            <a:ext cx="1360488" cy="9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529263" y="3019425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4419600" y="204311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180" name="Picture 12" descr="MPj0407492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3559175"/>
            <a:ext cx="2955925" cy="292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948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Subway" charset="0"/>
              </a:rPr>
              <a:t>________________________Kingdom</a:t>
            </a:r>
            <a:endParaRPr lang="en-GB" altLang="en-US" dirty="0">
              <a:latin typeface="Subway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>
                <a:latin typeface="Subway" charset="0"/>
              </a:rPr>
              <a:t>Single-celled organisms </a:t>
            </a:r>
            <a:r>
              <a:rPr lang="en-GB" altLang="en-US" dirty="0" smtClean="0">
                <a:latin typeface="Subway" charset="0"/>
              </a:rPr>
              <a:t>______________________________________________________________________________________________</a:t>
            </a:r>
            <a:endParaRPr lang="en-GB" altLang="en-US" dirty="0">
              <a:latin typeface="Subway" charset="0"/>
            </a:endParaRPr>
          </a:p>
          <a:p>
            <a:r>
              <a:rPr lang="en-GB" altLang="en-US" dirty="0">
                <a:latin typeface="Subway" charset="0"/>
              </a:rPr>
              <a:t>Live in damp places of water</a:t>
            </a:r>
          </a:p>
          <a:p>
            <a:r>
              <a:rPr lang="en-GB" altLang="en-US" dirty="0">
                <a:latin typeface="Subway" charset="0"/>
              </a:rPr>
              <a:t>E.g. amoeba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771900" y="149066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99" name="AutoShape 7" descr="28-01a-AmoebaProteus"/>
          <p:cNvSpPr>
            <a:spLocks noChangeAspect="1" noChangeArrowheads="1"/>
          </p:cNvSpPr>
          <p:nvPr/>
        </p:nvSpPr>
        <p:spPr bwMode="auto">
          <a:xfrm>
            <a:off x="5948363" y="3281363"/>
            <a:ext cx="296862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286000" y="95726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202" name="Picture 10" descr="MCj024114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4221164"/>
            <a:ext cx="3563937" cy="204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10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Subway" charset="0"/>
              </a:rPr>
              <a:t>____________________________Kingdom</a:t>
            </a:r>
            <a:endParaRPr lang="en-GB" altLang="en-US" dirty="0">
              <a:latin typeface="Subway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>
                <a:latin typeface="Subway" charset="0"/>
              </a:rPr>
              <a:t>Body is made up of a network of threads called hyphae</a:t>
            </a:r>
          </a:p>
          <a:p>
            <a:r>
              <a:rPr lang="en-GB" altLang="en-US" dirty="0" err="1">
                <a:latin typeface="Subway" charset="0"/>
              </a:rPr>
              <a:t>E.g</a:t>
            </a:r>
            <a:r>
              <a:rPr lang="en-GB" altLang="en-US" dirty="0">
                <a:latin typeface="Subway" charset="0"/>
              </a:rPr>
              <a:t> </a:t>
            </a:r>
            <a:r>
              <a:rPr lang="en-GB" altLang="en-US" dirty="0" smtClean="0">
                <a:latin typeface="Subway" charset="0"/>
              </a:rPr>
              <a:t>_________________________, ___________________________________________________</a:t>
            </a:r>
            <a:endParaRPr lang="en-GB" altLang="en-US" dirty="0">
              <a:latin typeface="Subway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595938" y="276225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453063" y="294798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224" name="Picture 8" descr="MPj040708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963" y="3860800"/>
            <a:ext cx="2093912" cy="261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5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Subway" charset="0"/>
              </a:rPr>
              <a:t>____________________________Kingdom</a:t>
            </a:r>
            <a:endParaRPr lang="en-GB" altLang="en-US" dirty="0">
              <a:latin typeface="Subway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>
                <a:latin typeface="Subway" charset="0"/>
              </a:rPr>
              <a:t>Multicellular – made up of lots of cells</a:t>
            </a:r>
          </a:p>
          <a:p>
            <a:r>
              <a:rPr lang="en-GB" altLang="en-US" dirty="0" smtClean="0">
                <a:latin typeface="Subway" charset="0"/>
              </a:rPr>
              <a:t>_________________________________________________________________________________________________by </a:t>
            </a:r>
            <a:r>
              <a:rPr lang="en-GB" altLang="en-US" dirty="0">
                <a:latin typeface="Subway" charset="0"/>
              </a:rPr>
              <a:t>photosynthesis</a:t>
            </a:r>
          </a:p>
          <a:p>
            <a:r>
              <a:rPr lang="en-GB" altLang="en-US" dirty="0">
                <a:latin typeface="Subway" charset="0"/>
              </a:rPr>
              <a:t>Lots of examples: flowering plants / non-flowering plants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462588" y="300990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5419725" y="2924175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248" name="Picture 8" descr="MPj040694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4049714"/>
            <a:ext cx="3049588" cy="243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293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Subway" charset="0"/>
              </a:rPr>
              <a:t>_____________________________Kingdom</a:t>
            </a:r>
            <a:endParaRPr lang="en-GB" altLang="en-US" dirty="0">
              <a:latin typeface="Subway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101850"/>
            <a:ext cx="10815638" cy="4603750"/>
          </a:xfrm>
        </p:spPr>
        <p:txBody>
          <a:bodyPr/>
          <a:lstStyle/>
          <a:p>
            <a:r>
              <a:rPr lang="en-GB" altLang="en-US" dirty="0">
                <a:latin typeface="Subway" charset="0"/>
              </a:rPr>
              <a:t>Multicellular – made up of may specialised cells</a:t>
            </a:r>
          </a:p>
          <a:p>
            <a:r>
              <a:rPr lang="en-GB" altLang="en-US" dirty="0" smtClean="0">
                <a:latin typeface="Subway" charset="0"/>
              </a:rPr>
              <a:t>_________________________________________________________________________________________________________________________________________________</a:t>
            </a:r>
            <a:endParaRPr lang="en-GB" altLang="en-US" dirty="0">
              <a:latin typeface="Subway" charset="0"/>
            </a:endParaRPr>
          </a:p>
          <a:p>
            <a:r>
              <a:rPr lang="en-GB" altLang="en-US" dirty="0">
                <a:latin typeface="Subway" charset="0"/>
              </a:rPr>
              <a:t>Can be further classified into </a:t>
            </a:r>
            <a:r>
              <a:rPr lang="en-GB" altLang="en-US" dirty="0" smtClean="0">
                <a:latin typeface="Subway" charset="0"/>
              </a:rPr>
              <a:t>___________________________________ and ____________________________________________________ </a:t>
            </a:r>
            <a:r>
              <a:rPr lang="en-GB" altLang="en-US" dirty="0">
                <a:latin typeface="Subway" charset="0"/>
              </a:rPr>
              <a:t>then into classes such as amphibians, reptiles, birds, mammals</a:t>
            </a:r>
          </a:p>
        </p:txBody>
      </p:sp>
      <p:sp>
        <p:nvSpPr>
          <p:cNvPr id="11269" name="AutoShape 5" descr="toes"/>
          <p:cNvSpPr>
            <a:spLocks noChangeAspect="1" noChangeArrowheads="1"/>
          </p:cNvSpPr>
          <p:nvPr/>
        </p:nvSpPr>
        <p:spPr bwMode="auto">
          <a:xfrm>
            <a:off x="5948363" y="3281363"/>
            <a:ext cx="296862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AutoShape 7" descr="toes"/>
          <p:cNvSpPr>
            <a:spLocks noChangeAspect="1" noChangeArrowheads="1"/>
          </p:cNvSpPr>
          <p:nvPr/>
        </p:nvSpPr>
        <p:spPr bwMode="auto">
          <a:xfrm>
            <a:off x="5948363" y="3281363"/>
            <a:ext cx="296862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3476625" y="154305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2509838" y="73818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1276" name="Picture 12" descr="MPj01787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164" y="5230813"/>
            <a:ext cx="2433637" cy="16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937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255</Words>
  <Application>Microsoft Macintosh PowerPoint</Application>
  <PresentationFormat>Widescreen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Calibri Light</vt:lpstr>
      <vt:lpstr>Arial</vt:lpstr>
      <vt:lpstr>Subway</vt:lpstr>
      <vt:lpstr>Wingdings</vt:lpstr>
      <vt:lpstr>Office Theme</vt:lpstr>
      <vt:lpstr>Living Things</vt:lpstr>
      <vt:lpstr>How do we know is something is ‘living’?</vt:lpstr>
      <vt:lpstr>The 7 characteristics of Living Things</vt:lpstr>
      <vt:lpstr>Classification of Living Things</vt:lpstr>
      <vt:lpstr>________________________Moneran</vt:lpstr>
      <vt:lpstr>________________________Kingdom</vt:lpstr>
      <vt:lpstr>____________________________Kingdom</vt:lpstr>
      <vt:lpstr>____________________________Kingdom</vt:lpstr>
      <vt:lpstr>_____________________________Kingdom</vt:lpstr>
      <vt:lpstr>Body Symmetry of Animals</vt:lpstr>
      <vt:lpstr>____________________Symmetry: a single plane divides body into _____________________________________________________________________________________</vt:lpstr>
      <vt:lpstr>___________________________Symmetry: can be ___________________________________________________________that allow for nearly ______________ __halves</vt:lpstr>
      <vt:lpstr>_________________________________: ___________________________________________ into mirror images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Things</dc:title>
  <dc:creator>Benita Cyriac</dc:creator>
  <cp:lastModifiedBy>Benita Cyriac</cp:lastModifiedBy>
  <cp:revision>3</cp:revision>
  <dcterms:created xsi:type="dcterms:W3CDTF">2017-06-09T09:17:20Z</dcterms:created>
  <dcterms:modified xsi:type="dcterms:W3CDTF">2017-06-09T09:28:13Z</dcterms:modified>
</cp:coreProperties>
</file>