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62" r:id="rId3"/>
    <p:sldId id="329" r:id="rId4"/>
    <p:sldId id="330" r:id="rId5"/>
    <p:sldId id="264" r:id="rId6"/>
    <p:sldId id="328" r:id="rId7"/>
    <p:sldId id="266" r:id="rId8"/>
    <p:sldId id="267" r:id="rId9"/>
    <p:sldId id="268" r:id="rId10"/>
    <p:sldId id="269" r:id="rId11"/>
    <p:sldId id="270" r:id="rId12"/>
    <p:sldId id="272" r:id="rId13"/>
    <p:sldId id="331" r:id="rId14"/>
    <p:sldId id="274" r:id="rId15"/>
    <p:sldId id="275" r:id="rId16"/>
    <p:sldId id="277" r:id="rId17"/>
    <p:sldId id="286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2500"/>
  </p:normalViewPr>
  <p:slideViewPr>
    <p:cSldViewPr>
      <p:cViewPr varScale="1">
        <p:scale>
          <a:sx n="54" d="100"/>
          <a:sy n="54" d="100"/>
        </p:scale>
        <p:origin x="10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EE882-FB5F-4551-9443-67B31F362AC6}" type="datetimeFigureOut">
              <a:rPr lang="en-US" smtClean="0"/>
              <a:t>6/19/17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8C92-B606-4A5E-95C4-4DE8AA4D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240761-7AC1-4938-A2E9-10988EE490B5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518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40158E-BC76-4338-AF43-2730DE26784E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08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8A3B87-42AE-44BA-B38F-6C86196E2960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C3F06C-D0C0-44C7-90D6-0F8BAA4450B7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37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A80D81-003F-4A7A-822C-8D7FCA80472C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66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E9E9EA-2644-46D6-AA82-FD753AEFBDE5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10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50D612-3CF3-4421-83AF-621E1BFC9E69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4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2C66E1-2D05-4B88-9251-58B2654B1799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23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F47991-AE53-4FFB-8FC3-2E6C46939B96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475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4411A2-F35D-4775-96C9-A0955A876747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96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22065A-7415-4534-B9A3-80A3FF4AECAB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44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173083-EA84-4FC6-A0DA-2037C010382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82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F0B1BD-668C-476F-B870-EFE0AC59ECE2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933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224CD2-A5D7-4EC5-B185-69210DB21E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5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6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6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6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7A8B8BB9-C7BC-44ED-8FD0-9A486BAA2144}" type="datetimeFigureOut">
              <a:rPr lang="en-US" smtClean="0"/>
              <a:pPr/>
              <a:t>6/19/17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9A985101-8AE5-4FAD-9D37-2423A11E3A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0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8BAAA87-9975-47D7-BC2A-64FA2D814A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3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omic Sans MS" pitchFamily="66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67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5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1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7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66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itchFamily="66" charset="0"/>
              </a:defRPr>
            </a:lvl1pPr>
            <a:lvl2pPr>
              <a:defRPr sz="2800">
                <a:latin typeface="Comic Sans MS" pitchFamily="66" charset="0"/>
              </a:defRPr>
            </a:lvl2pPr>
            <a:lvl3pPr>
              <a:defRPr sz="2400">
                <a:latin typeface="Comic Sans MS" pitchFamily="66" charset="0"/>
              </a:defRPr>
            </a:lvl3pPr>
            <a:lvl4pPr>
              <a:defRPr sz="2000">
                <a:latin typeface="Comic Sans MS" pitchFamily="66" charset="0"/>
              </a:defRPr>
            </a:lvl4pPr>
            <a:lvl5pPr>
              <a:defRPr sz="2000">
                <a:latin typeface="Comic Sans MS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1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omic Sans MS" pitchFamily="66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1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4572000" cy="1470025"/>
          </a:xfrm>
        </p:spPr>
        <p:txBody>
          <a:bodyPr/>
          <a:lstStyle/>
          <a:p>
            <a:pPr eaLnBrk="1" hangingPunct="1"/>
            <a:r>
              <a:rPr lang="en-US" sz="6600" b="1" dirty="0" smtClean="0"/>
              <a:t>Mollusks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810000" cy="323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89858"/>
            <a:ext cx="2116137" cy="15303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Head-Foot Region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83576" y="1143000"/>
            <a:ext cx="8203223" cy="43989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Most mollusks have well developed head ends with </a:t>
            </a:r>
            <a:r>
              <a:rPr lang="en-US" sz="2800" b="1" dirty="0" smtClean="0">
                <a:solidFill>
                  <a:srgbClr val="FFFF00"/>
                </a:solidFill>
              </a:rPr>
              <a:t>sensory structures </a:t>
            </a:r>
            <a:r>
              <a:rPr lang="en-US" sz="2800" b="1" dirty="0" smtClean="0">
                <a:solidFill>
                  <a:schemeClr val="bg1"/>
                </a:solidFill>
              </a:rPr>
              <a:t>that may be simple </a:t>
            </a:r>
            <a:r>
              <a:rPr lang="en-US" sz="2800" b="1" dirty="0" smtClean="0">
                <a:solidFill>
                  <a:srgbClr val="FFFF00"/>
                </a:solidFill>
              </a:rPr>
              <a:t>light detectors</a:t>
            </a:r>
            <a:r>
              <a:rPr lang="en-US" sz="2800" b="1" dirty="0" smtClean="0">
                <a:solidFill>
                  <a:schemeClr val="bg1"/>
                </a:solidFill>
              </a:rPr>
              <a:t> or complex eyes (cephalopods).</a:t>
            </a:r>
          </a:p>
        </p:txBody>
      </p:sp>
      <p:pic>
        <p:nvPicPr>
          <p:cNvPr id="13316" name="Picture 4" descr="16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/>
          <a:stretch>
            <a:fillRect/>
          </a:stretch>
        </p:blipFill>
        <p:spPr bwMode="auto">
          <a:xfrm>
            <a:off x="228600" y="3733800"/>
            <a:ext cx="41148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16_3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4688"/>
          <a:stretch>
            <a:fillRect/>
          </a:stretch>
        </p:blipFill>
        <p:spPr bwMode="auto">
          <a:xfrm>
            <a:off x="4495800" y="2819400"/>
            <a:ext cx="425450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00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3000" r="2251" b="3000"/>
          <a:stretch>
            <a:fillRect/>
          </a:stretch>
        </p:blipFill>
        <p:spPr bwMode="auto">
          <a:xfrm>
            <a:off x="4495800" y="4648200"/>
            <a:ext cx="4254501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Head-Foot Region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733800" cy="441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radula</a:t>
            </a:r>
            <a:r>
              <a:rPr lang="en-US" sz="2800" b="1" dirty="0" smtClean="0">
                <a:solidFill>
                  <a:schemeClr val="bg1"/>
                </a:solidFill>
              </a:rPr>
              <a:t> is a rasping, tongue like feeding structure found in most mollusks except bivalves.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Has </a:t>
            </a:r>
            <a:r>
              <a:rPr lang="en-US" sz="2800" b="1" dirty="0" smtClean="0">
                <a:solidFill>
                  <a:srgbClr val="FFFF00"/>
                </a:solidFill>
              </a:rPr>
              <a:t>tiny rows of teeth </a:t>
            </a:r>
            <a:r>
              <a:rPr lang="en-US" sz="2800" b="1" dirty="0" smtClean="0">
                <a:solidFill>
                  <a:schemeClr val="bg1"/>
                </a:solidFill>
              </a:rPr>
              <a:t>for scraping</a:t>
            </a:r>
            <a:r>
              <a:rPr lang="en-US" sz="2600" dirty="0" smtClean="0"/>
              <a:t>.</a:t>
            </a:r>
          </a:p>
        </p:txBody>
      </p:sp>
      <p:pic>
        <p:nvPicPr>
          <p:cNvPr id="14340" name="Picture 7" descr="1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9530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Shells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458200" cy="2971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Found in snails, bivalve mollusks, chitons, and nautilus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Made of </a:t>
            </a:r>
            <a:r>
              <a:rPr lang="en-US" b="1" dirty="0" smtClean="0">
                <a:solidFill>
                  <a:srgbClr val="FFFF00"/>
                </a:solidFill>
              </a:rPr>
              <a:t>calcium carbonate </a:t>
            </a:r>
            <a:r>
              <a:rPr lang="en-US" b="1" dirty="0" smtClean="0">
                <a:solidFill>
                  <a:schemeClr val="bg1"/>
                </a:solidFill>
              </a:rPr>
              <a:t>(limestone)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Secreted by the </a:t>
            </a:r>
            <a:r>
              <a:rPr lang="en-US" b="1" dirty="0" smtClean="0">
                <a:solidFill>
                  <a:srgbClr val="FFFF00"/>
                </a:solidFill>
              </a:rPr>
              <a:t>mantle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143375" cy="289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73" y="3486150"/>
            <a:ext cx="3739327" cy="27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" y="1066800"/>
            <a:ext cx="920242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6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Internal Structure &amp; Function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Many mollusks have an </a:t>
            </a:r>
            <a:r>
              <a:rPr lang="en-US" sz="3600" b="1" dirty="0" smtClean="0">
                <a:solidFill>
                  <a:srgbClr val="FFFF00"/>
                </a:solidFill>
              </a:rPr>
              <a:t>open circulatory system</a:t>
            </a:r>
            <a:r>
              <a:rPr lang="en-US" sz="3600" b="1" dirty="0" smtClean="0">
                <a:solidFill>
                  <a:schemeClr val="bg1"/>
                </a:solidFill>
              </a:rPr>
              <a:t> with a pumping heart, blood vessels and blood sinuses.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Most </a:t>
            </a:r>
            <a:r>
              <a:rPr lang="en-US" sz="3600" b="1" dirty="0" smtClean="0">
                <a:solidFill>
                  <a:srgbClr val="FFFF00"/>
                </a:solidFill>
              </a:rPr>
              <a:t>cephalopods (squid &amp; octopus) </a:t>
            </a:r>
            <a:r>
              <a:rPr lang="en-US" sz="3600" b="1" dirty="0" smtClean="0">
                <a:solidFill>
                  <a:schemeClr val="bg1"/>
                </a:solidFill>
              </a:rPr>
              <a:t>have a </a:t>
            </a:r>
            <a:r>
              <a:rPr lang="en-US" sz="3600" b="1" dirty="0" smtClean="0">
                <a:solidFill>
                  <a:srgbClr val="FFFF00"/>
                </a:solidFill>
              </a:rPr>
              <a:t>closed circulatory system</a:t>
            </a:r>
            <a:r>
              <a:rPr lang="en-US" sz="3600" b="1" dirty="0" smtClean="0">
                <a:solidFill>
                  <a:schemeClr val="bg1"/>
                </a:solidFill>
              </a:rPr>
              <a:t> with a heart, blood vessels and capillaries</a:t>
            </a:r>
            <a:r>
              <a:rPr lang="en-US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870696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4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Mollusk Life Cycle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26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Most mollusks are </a:t>
            </a:r>
            <a:r>
              <a:rPr lang="en-US" sz="2800" b="1" dirty="0" smtClean="0">
                <a:solidFill>
                  <a:srgbClr val="FFFF00"/>
                </a:solidFill>
              </a:rPr>
              <a:t>dioecious (separate sexes)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Some are </a:t>
            </a:r>
            <a:r>
              <a:rPr lang="en-US" sz="2800" b="1" dirty="0" smtClean="0">
                <a:solidFill>
                  <a:srgbClr val="FFFF00"/>
                </a:solidFill>
              </a:rPr>
              <a:t>hermaphroditic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The life cycle of many mollusks includes a </a:t>
            </a:r>
            <a:r>
              <a:rPr lang="en-US" sz="2800" b="1" dirty="0" smtClean="0">
                <a:solidFill>
                  <a:srgbClr val="FFFF00"/>
                </a:solidFill>
              </a:rPr>
              <a:t>free swimming, ciliated larval stage </a:t>
            </a:r>
            <a:r>
              <a:rPr lang="en-US" sz="2800" b="1" dirty="0" smtClean="0">
                <a:solidFill>
                  <a:schemeClr val="bg1"/>
                </a:solidFill>
              </a:rPr>
              <a:t>called a </a:t>
            </a:r>
            <a:r>
              <a:rPr lang="en-US" sz="2400" b="1" dirty="0" smtClean="0">
                <a:solidFill>
                  <a:srgbClr val="FFFF00"/>
                </a:solidFill>
              </a:rPr>
              <a:t>TROCHOPHORE</a:t>
            </a:r>
          </a:p>
        </p:txBody>
      </p:sp>
      <p:pic>
        <p:nvPicPr>
          <p:cNvPr id="19460" name="Picture 8" descr="16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Major Mollusk Classes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648200" cy="4724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Four major classes of mollusks: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b="1" dirty="0" smtClean="0">
                <a:solidFill>
                  <a:srgbClr val="FFFF00"/>
                </a:solidFill>
              </a:rPr>
              <a:t>Polyplacophora</a:t>
            </a:r>
            <a:r>
              <a:rPr lang="en-US" dirty="0" smtClean="0">
                <a:solidFill>
                  <a:schemeClr val="bg1"/>
                </a:solidFill>
              </a:rPr>
              <a:t> – the chitons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b="1" dirty="0" smtClean="0">
                <a:solidFill>
                  <a:srgbClr val="FFFF00"/>
                </a:solidFill>
              </a:rPr>
              <a:t>Gastropoda</a:t>
            </a:r>
            <a:r>
              <a:rPr lang="en-US" dirty="0" smtClean="0">
                <a:solidFill>
                  <a:schemeClr val="bg1"/>
                </a:solidFill>
              </a:rPr>
              <a:t> – snails &amp; slugs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b="1" dirty="0" smtClean="0">
                <a:solidFill>
                  <a:srgbClr val="FFFF00"/>
                </a:solidFill>
              </a:rPr>
              <a:t>Bivalvia</a:t>
            </a:r>
            <a:r>
              <a:rPr lang="en-US" dirty="0" smtClean="0">
                <a:solidFill>
                  <a:schemeClr val="bg1"/>
                </a:solidFill>
              </a:rPr>
              <a:t> – clams, mussels, oysters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b="1" dirty="0" smtClean="0">
                <a:solidFill>
                  <a:srgbClr val="FFFF00"/>
                </a:solidFill>
              </a:rPr>
              <a:t>Cephalopoda</a:t>
            </a:r>
            <a:r>
              <a:rPr lang="en-US" dirty="0" smtClean="0">
                <a:solidFill>
                  <a:schemeClr val="bg1"/>
                </a:solidFill>
              </a:rPr>
              <a:t> – octopus &amp; squid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392613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Gastropod Feeding Habits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19600" cy="441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Most gastropods are </a:t>
            </a:r>
            <a:r>
              <a:rPr lang="en-US" sz="2800" b="1" dirty="0" smtClean="0">
                <a:solidFill>
                  <a:srgbClr val="FFFF00"/>
                </a:solidFill>
              </a:rPr>
              <a:t>herbivores</a:t>
            </a:r>
            <a:r>
              <a:rPr lang="en-US" sz="2800" b="1" dirty="0" smtClean="0">
                <a:solidFill>
                  <a:schemeClr val="bg1"/>
                </a:solidFill>
              </a:rPr>
              <a:t> and feed by scraping off algae using the radula.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Some are </a:t>
            </a:r>
            <a:r>
              <a:rPr lang="en-US" sz="2800" b="1" dirty="0" smtClean="0">
                <a:solidFill>
                  <a:srgbClr val="FFFF00"/>
                </a:solidFill>
              </a:rPr>
              <a:t>scavengers</a:t>
            </a:r>
            <a:r>
              <a:rPr lang="en-US" sz="2800" b="1" dirty="0" smtClean="0">
                <a:solidFill>
                  <a:schemeClr val="bg1"/>
                </a:solidFill>
              </a:rPr>
              <a:t> of dead organisms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Others are </a:t>
            </a:r>
            <a:r>
              <a:rPr lang="en-US" sz="2800" b="1" dirty="0" smtClean="0">
                <a:solidFill>
                  <a:srgbClr val="FFFF00"/>
                </a:solidFill>
              </a:rPr>
              <a:t>carnivores</a:t>
            </a:r>
            <a:r>
              <a:rPr lang="en-US" sz="2800" b="1" dirty="0" smtClean="0">
                <a:solidFill>
                  <a:schemeClr val="bg1"/>
                </a:solidFill>
              </a:rPr>
              <a:t> that drill into other mollusks</a:t>
            </a:r>
          </a:p>
        </p:txBody>
      </p:sp>
      <p:pic>
        <p:nvPicPr>
          <p:cNvPr id="30724" name="Picture 8" descr="16_15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1463"/>
          <a:stretch/>
        </p:blipFill>
        <p:spPr bwMode="auto">
          <a:xfrm>
            <a:off x="4572000" y="1524000"/>
            <a:ext cx="4343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3" y="4343400"/>
            <a:ext cx="318877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Protection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7630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Color changes effected by </a:t>
            </a:r>
            <a:r>
              <a:rPr lang="en-US" sz="2800" b="1" dirty="0" smtClean="0">
                <a:solidFill>
                  <a:srgbClr val="FFFF00"/>
                </a:solidFill>
              </a:rPr>
              <a:t>chromatophores</a:t>
            </a:r>
            <a:r>
              <a:rPr lang="en-US" sz="2800" b="1" dirty="0" smtClean="0">
                <a:solidFill>
                  <a:schemeClr val="bg1"/>
                </a:solidFill>
              </a:rPr>
              <a:t> (pigment cells)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Allows them to blend into their background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Squirting out water by </a:t>
            </a:r>
            <a:r>
              <a:rPr lang="en-US" sz="2800" b="1" dirty="0" smtClean="0">
                <a:solidFill>
                  <a:srgbClr val="FFFF00"/>
                </a:solidFill>
              </a:rPr>
              <a:t>jet propulsion </a:t>
            </a:r>
            <a:r>
              <a:rPr lang="en-US" sz="2800" b="1" dirty="0" smtClean="0">
                <a:solidFill>
                  <a:schemeClr val="bg1"/>
                </a:solidFill>
              </a:rPr>
              <a:t>helps escape predators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Squids also release an </a:t>
            </a:r>
            <a:r>
              <a:rPr lang="en-US" sz="2800" b="1" dirty="0" smtClean="0">
                <a:solidFill>
                  <a:srgbClr val="FFFF00"/>
                </a:solidFill>
              </a:rPr>
              <a:t>inky substance </a:t>
            </a:r>
            <a:r>
              <a:rPr lang="en-US" sz="2800" b="1" dirty="0" smtClean="0">
                <a:solidFill>
                  <a:schemeClr val="bg1"/>
                </a:solidFill>
              </a:rPr>
              <a:t>into the water</a:t>
            </a:r>
          </a:p>
        </p:txBody>
      </p:sp>
      <p:pic>
        <p:nvPicPr>
          <p:cNvPr id="1029" name="Picture 5" descr="16_38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7529"/>
          <a:stretch/>
        </p:blipFill>
        <p:spPr bwMode="auto">
          <a:xfrm>
            <a:off x="990600" y="4191000"/>
            <a:ext cx="7304447" cy="241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9137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Phylum Mollusca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84764"/>
            <a:ext cx="7924800" cy="1628774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bg1"/>
                </a:solidFill>
              </a:rPr>
              <a:t>Includes </a:t>
            </a:r>
            <a:r>
              <a:rPr lang="en-US" sz="3000" b="1" dirty="0" smtClean="0">
                <a:solidFill>
                  <a:srgbClr val="FFFF00"/>
                </a:solidFill>
              </a:rPr>
              <a:t>snails and slugs, oysters and clams, and octopuses and squids</a:t>
            </a:r>
            <a:r>
              <a:rPr lang="en-US" sz="30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4419600" cy="3351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80546"/>
            <a:ext cx="310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1399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Bivalves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61399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Nautilus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5867400" cy="52117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Soft-bodied</a:t>
            </a:r>
            <a:r>
              <a:rPr lang="en-US" b="1" dirty="0" smtClean="0">
                <a:solidFill>
                  <a:schemeClr val="bg1"/>
                </a:solidFill>
              </a:rPr>
              <a:t> invertebrate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Covered with protective </a:t>
            </a:r>
            <a:r>
              <a:rPr lang="en-US" b="1" dirty="0" smtClean="0">
                <a:solidFill>
                  <a:srgbClr val="FFFF00"/>
                </a:solidFill>
              </a:rPr>
              <a:t>mantle</a:t>
            </a:r>
            <a:r>
              <a:rPr lang="en-US" b="1" dirty="0" smtClean="0">
                <a:solidFill>
                  <a:schemeClr val="bg1"/>
                </a:solidFill>
              </a:rPr>
              <a:t> that may or may not form a hard, </a:t>
            </a:r>
            <a:r>
              <a:rPr lang="en-US" b="1" dirty="0" smtClean="0">
                <a:solidFill>
                  <a:srgbClr val="FFFF00"/>
                </a:solidFill>
              </a:rPr>
              <a:t>calcium carbonate shell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Second largest </a:t>
            </a:r>
            <a:r>
              <a:rPr lang="en-US" b="1" dirty="0" smtClean="0">
                <a:solidFill>
                  <a:schemeClr val="bg1"/>
                </a:solidFill>
              </a:rPr>
              <a:t>animal phylum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Have a </a:t>
            </a:r>
            <a:r>
              <a:rPr lang="en-US" b="1" dirty="0" smtClean="0">
                <a:solidFill>
                  <a:srgbClr val="FFFF00"/>
                </a:solidFill>
              </a:rPr>
              <a:t>muscular foot </a:t>
            </a:r>
            <a:r>
              <a:rPr lang="en-US" b="1" dirty="0" smtClean="0">
                <a:solidFill>
                  <a:schemeClr val="bg1"/>
                </a:solidFill>
              </a:rPr>
              <a:t>for movement which is modified into </a:t>
            </a:r>
            <a:r>
              <a:rPr lang="en-US" b="1" dirty="0" smtClean="0">
                <a:solidFill>
                  <a:srgbClr val="FFFF00"/>
                </a:solidFill>
              </a:rPr>
              <a:t>tentacles</a:t>
            </a:r>
            <a:r>
              <a:rPr lang="en-US" b="1" dirty="0" smtClean="0">
                <a:solidFill>
                  <a:schemeClr val="bg1"/>
                </a:solidFill>
              </a:rPr>
              <a:t> for squid &amp; octopus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Characteristics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17" y="1143000"/>
            <a:ext cx="2745844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17" y="4017893"/>
            <a:ext cx="2803417" cy="238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Characteristics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9831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Complete, </a:t>
            </a:r>
            <a:r>
              <a:rPr lang="en-US" sz="2800" b="1" dirty="0" smtClean="0">
                <a:solidFill>
                  <a:srgbClr val="FFFF00"/>
                </a:solidFill>
              </a:rPr>
              <a:t>one-way digestive </a:t>
            </a:r>
            <a:r>
              <a:rPr lang="en-US" sz="2800" b="1" dirty="0" smtClean="0">
                <a:solidFill>
                  <a:schemeClr val="bg1"/>
                </a:solidFill>
              </a:rPr>
              <a:t>tract with a mouth &amp; anus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Have a </a:t>
            </a:r>
            <a:r>
              <a:rPr lang="en-US" sz="2800" b="1" dirty="0" smtClean="0">
                <a:solidFill>
                  <a:srgbClr val="FFFF00"/>
                </a:solidFill>
              </a:rPr>
              <a:t>fully-lined coelom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Cephalization</a:t>
            </a:r>
            <a:r>
              <a:rPr lang="en-US" sz="2800" b="1" dirty="0" smtClean="0">
                <a:solidFill>
                  <a:schemeClr val="bg1"/>
                </a:solidFill>
              </a:rPr>
              <a:t> - have a distinct head with sense organs &amp; brain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Have a scraping, mouth-like structure called the </a:t>
            </a:r>
            <a:r>
              <a:rPr lang="en-US" sz="2800" b="1" dirty="0" smtClean="0">
                <a:solidFill>
                  <a:srgbClr val="FFFF00"/>
                </a:solidFill>
              </a:rPr>
              <a:t>radula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Go through free-swimming larval stage called </a:t>
            </a:r>
            <a:r>
              <a:rPr lang="en-US" b="1" dirty="0" smtClean="0">
                <a:solidFill>
                  <a:srgbClr val="FFFF00"/>
                </a:solidFill>
              </a:rPr>
              <a:t>trochophore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 bwMode="auto">
          <a:xfrm>
            <a:off x="6400800" y="3809999"/>
            <a:ext cx="2474179" cy="295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5415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Phylum Mollusca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924800" cy="46482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</a:rPr>
              <a:t>Most mollusks are </a:t>
            </a:r>
            <a:r>
              <a:rPr lang="en-US" sz="3400" b="1" dirty="0" smtClean="0">
                <a:solidFill>
                  <a:srgbClr val="FFFF00"/>
                </a:solidFill>
              </a:rPr>
              <a:t>marine</a:t>
            </a:r>
            <a:endParaRPr lang="en-US" sz="3400" b="1" dirty="0">
              <a:solidFill>
                <a:srgbClr val="FFFF00"/>
              </a:solidFill>
            </a:endParaRPr>
          </a:p>
          <a:p>
            <a:r>
              <a:rPr lang="en-US" sz="3400" b="1" dirty="0" smtClean="0">
                <a:solidFill>
                  <a:schemeClr val="bg1"/>
                </a:solidFill>
              </a:rPr>
              <a:t>Some gastropods and bivalves inhabit </a:t>
            </a:r>
            <a:r>
              <a:rPr lang="en-US" sz="3400" b="1" dirty="0" smtClean="0">
                <a:solidFill>
                  <a:srgbClr val="FFFF00"/>
                </a:solidFill>
              </a:rPr>
              <a:t>freshwater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A few gastropods </a:t>
            </a:r>
            <a:r>
              <a:rPr lang="en-US" sz="3400" b="1" dirty="0" smtClean="0">
                <a:solidFill>
                  <a:srgbClr val="FFFF00"/>
                </a:solidFill>
              </a:rPr>
              <a:t>(slugs &amp; snails) are terrestrial</a:t>
            </a:r>
            <a:r>
              <a:rPr lang="en-US" sz="3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196" name="Picture 4" descr="16_23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 b="8406"/>
          <a:stretch/>
        </p:blipFill>
        <p:spPr bwMode="auto">
          <a:xfrm>
            <a:off x="6705600" y="4148502"/>
            <a:ext cx="2055812" cy="24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16_01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9066"/>
          <a:stretch/>
        </p:blipFill>
        <p:spPr bwMode="auto">
          <a:xfrm>
            <a:off x="457200" y="4155830"/>
            <a:ext cx="2624138" cy="24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21783"/>
            <a:ext cx="28321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Humans &amp; Mollusks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Uses: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As food </a:t>
            </a:r>
            <a:r>
              <a:rPr lang="en-US" b="1" dirty="0" smtClean="0">
                <a:solidFill>
                  <a:schemeClr val="bg1"/>
                </a:solidFill>
              </a:rPr>
              <a:t>– mussels, clams, oysters, abalone, calamari (squid), octopus, escargot (snails), etc.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Pearls</a:t>
            </a:r>
            <a:r>
              <a:rPr lang="en-US" b="1" dirty="0" smtClean="0">
                <a:solidFill>
                  <a:schemeClr val="bg1"/>
                </a:solidFill>
              </a:rPr>
              <a:t> – formed in oysters and clams.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Shiny inner layer of some shells used to make </a:t>
            </a:r>
            <a:r>
              <a:rPr lang="en-US" sz="3200" b="1" dirty="0" smtClean="0">
                <a:solidFill>
                  <a:srgbClr val="FFFF00"/>
                </a:solidFill>
              </a:rPr>
              <a:t>buttons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73263"/>
            <a:ext cx="2741613" cy="205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39443"/>
            <a:ext cx="2340742" cy="168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4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Mollusk Pests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Shipworms</a:t>
            </a:r>
            <a:r>
              <a:rPr lang="en-US" b="1" dirty="0" smtClean="0">
                <a:solidFill>
                  <a:schemeClr val="bg1"/>
                </a:solidFill>
              </a:rPr>
              <a:t> – burrow through wood, including docks &amp; ships.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Terrestrial snails and slugs </a:t>
            </a:r>
            <a:r>
              <a:rPr lang="en-US" b="1" dirty="0" smtClean="0">
                <a:solidFill>
                  <a:schemeClr val="bg1"/>
                </a:solidFill>
              </a:rPr>
              <a:t>damage garden plants.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Mollusks serve as an </a:t>
            </a:r>
            <a:r>
              <a:rPr lang="en-US" b="1" dirty="0" smtClean="0">
                <a:solidFill>
                  <a:srgbClr val="FFFF00"/>
                </a:solidFill>
              </a:rPr>
              <a:t>intermediate host for many parasites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Zebra mussels </a:t>
            </a:r>
            <a:r>
              <a:rPr lang="en-US" b="1" dirty="0" smtClean="0">
                <a:solidFill>
                  <a:schemeClr val="bg1"/>
                </a:solidFill>
              </a:rPr>
              <a:t>– accidentally introduced into the Great Lakes and reeking havoc with the ecosystem.</a:t>
            </a:r>
          </a:p>
        </p:txBody>
      </p:sp>
    </p:spTree>
    <p:extLst>
      <p:ext uri="{BB962C8B-B14F-4D97-AF65-F5344CB8AC3E}">
        <p14:creationId xmlns:p14="http://schemas.microsoft.com/office/powerpoint/2010/main" val="470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Mollusk Body Plan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bg1"/>
                </a:solidFill>
              </a:rPr>
              <a:t>All mollusks have a similar body plan with </a:t>
            </a:r>
            <a:r>
              <a:rPr lang="en-US" b="1" dirty="0" smtClean="0">
                <a:solidFill>
                  <a:srgbClr val="FFFF00"/>
                </a:solidFill>
              </a:rPr>
              <a:t>three </a:t>
            </a:r>
            <a:r>
              <a:rPr lang="en-US" b="1" dirty="0" smtClean="0">
                <a:solidFill>
                  <a:schemeClr val="bg1"/>
                </a:solidFill>
              </a:rPr>
              <a:t>main parts: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Muscular foot 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Visceral mass </a:t>
            </a:r>
            <a:r>
              <a:rPr lang="en-US" sz="3200" b="1" dirty="0" smtClean="0">
                <a:solidFill>
                  <a:schemeClr val="bg1"/>
                </a:solidFill>
              </a:rPr>
              <a:t>– containing digestive, circulatory, respiratory and reproductive organs.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Mantle</a:t>
            </a:r>
            <a:r>
              <a:rPr lang="en-US" sz="3200" b="1" dirty="0" smtClean="0">
                <a:solidFill>
                  <a:schemeClr val="bg1"/>
                </a:solidFill>
              </a:rPr>
              <a:t> – houses the gills and in some secretes a protective shell over the visceral mass.</a:t>
            </a:r>
          </a:p>
        </p:txBody>
      </p:sp>
    </p:spTree>
    <p:extLst>
      <p:ext uri="{BB962C8B-B14F-4D97-AF65-F5344CB8AC3E}">
        <p14:creationId xmlns:p14="http://schemas.microsoft.com/office/powerpoint/2010/main" val="18269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Mollusk Body Plan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924800" cy="1981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Most mollusks have </a:t>
            </a:r>
            <a:r>
              <a:rPr lang="en-US" sz="2800" b="1" dirty="0" smtClean="0">
                <a:solidFill>
                  <a:srgbClr val="FFFF00"/>
                </a:solidFill>
              </a:rPr>
              <a:t>separate sexes </a:t>
            </a:r>
            <a:r>
              <a:rPr lang="en-US" sz="2800" b="1" dirty="0" smtClean="0">
                <a:solidFill>
                  <a:schemeClr val="bg1"/>
                </a:solidFill>
              </a:rPr>
              <a:t>with </a:t>
            </a:r>
            <a:r>
              <a:rPr lang="en-US" sz="2800" b="1" dirty="0" smtClean="0">
                <a:solidFill>
                  <a:srgbClr val="FFFF00"/>
                </a:solidFill>
              </a:rPr>
              <a:t>gonads</a:t>
            </a:r>
            <a:r>
              <a:rPr lang="en-US" sz="2800" b="1" dirty="0" smtClean="0">
                <a:solidFill>
                  <a:schemeClr val="bg1"/>
                </a:solidFill>
              </a:rPr>
              <a:t> located in the visceral mass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292" name="Picture 7" descr="1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0" y="2133600"/>
            <a:ext cx="91170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ai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541</Words>
  <Application>Microsoft Macintosh PowerPoint</Application>
  <PresentationFormat>On-screen Show (4:3)</PresentationFormat>
  <Paragraphs>82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Comic Sans MS</vt:lpstr>
      <vt:lpstr>Arial</vt:lpstr>
      <vt:lpstr>Calibri</vt:lpstr>
      <vt:lpstr>snail</vt:lpstr>
      <vt:lpstr>Mollusks</vt:lpstr>
      <vt:lpstr>Phylum Mollusca</vt:lpstr>
      <vt:lpstr>Characteristics</vt:lpstr>
      <vt:lpstr>Characteristics</vt:lpstr>
      <vt:lpstr>Phylum Mollusca</vt:lpstr>
      <vt:lpstr>Humans &amp; Mollusks</vt:lpstr>
      <vt:lpstr>Mollusk Pests</vt:lpstr>
      <vt:lpstr>Mollusk Body Plan</vt:lpstr>
      <vt:lpstr>Mollusk Body Plan</vt:lpstr>
      <vt:lpstr>Head-Foot Region</vt:lpstr>
      <vt:lpstr>Head-Foot Region</vt:lpstr>
      <vt:lpstr>Shells</vt:lpstr>
      <vt:lpstr>PowerPoint Presentation</vt:lpstr>
      <vt:lpstr>Internal Structure &amp; Function</vt:lpstr>
      <vt:lpstr>Mollusk Life Cycle</vt:lpstr>
      <vt:lpstr>Major Mollusk Classes</vt:lpstr>
      <vt:lpstr>Gastropod Feeding Habits</vt:lpstr>
      <vt:lpstr>Protection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</dc:creator>
  <cp:lastModifiedBy>Benita Cyriac</cp:lastModifiedBy>
  <cp:revision>40</cp:revision>
  <dcterms:created xsi:type="dcterms:W3CDTF">2012-05-07T15:29:11Z</dcterms:created>
  <dcterms:modified xsi:type="dcterms:W3CDTF">2017-06-19T04:36:41Z</dcterms:modified>
</cp:coreProperties>
</file>