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71"/>
    <p:restoredTop sz="94660"/>
  </p:normalViewPr>
  <p:slideViewPr>
    <p:cSldViewPr>
      <p:cViewPr varScale="1">
        <p:scale>
          <a:sx n="59" d="100"/>
          <a:sy n="59" d="100"/>
        </p:scale>
        <p:origin x="6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66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7C41C-358F-7D4D-A067-0DBD66AD5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12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CBD07E-D775-B744-B6D2-34DFB4C29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716810"/>
      </p:ext>
    </p:extLst>
  </p:cSld>
  <p:clrMapOvr>
    <a:masterClrMapping/>
  </p:clrMapOvr>
  <p:transition spd="slow" advClick="0" advTm="1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5D8FF0-AE22-3643-8447-5CE4931529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897312"/>
      </p:ext>
    </p:extLst>
  </p:cSld>
  <p:clrMapOvr>
    <a:masterClrMapping/>
  </p:clrMapOvr>
  <p:transition spd="slow" advClick="0" advTm="1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871031-B671-EC4E-A797-B1DC2B49F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315471"/>
      </p:ext>
    </p:extLst>
  </p:cSld>
  <p:clrMapOvr>
    <a:masterClrMapping/>
  </p:clrMapOvr>
  <p:transition spd="slow" advClick="0" advTm="1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ADE431-7A6B-6246-998C-97160CCF06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352691"/>
      </p:ext>
    </p:extLst>
  </p:cSld>
  <p:clrMapOvr>
    <a:masterClrMapping/>
  </p:clrMapOvr>
  <p:transition spd="slow" advClick="0" advTm="1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8CF6C-123E-4345-B44B-1B42427A6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06852"/>
      </p:ext>
    </p:extLst>
  </p:cSld>
  <p:clrMapOvr>
    <a:masterClrMapping/>
  </p:clrMapOvr>
  <p:transition spd="slow" advClick="0" advTm="1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0061F-1847-4C40-A1CF-C59CDEDD4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26795"/>
      </p:ext>
    </p:extLst>
  </p:cSld>
  <p:clrMapOvr>
    <a:masterClrMapping/>
  </p:clrMapOvr>
  <p:transition spd="slow" advClick="0" advTm="1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A827B9-724E-CE4E-8398-312936C45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50150"/>
      </p:ext>
    </p:extLst>
  </p:cSld>
  <p:clrMapOvr>
    <a:masterClrMapping/>
  </p:clrMapOvr>
  <p:transition spd="slow" advClick="0" advTm="1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27F26-796E-8E4F-9406-D1B689A60D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225347"/>
      </p:ext>
    </p:extLst>
  </p:cSld>
  <p:clrMapOvr>
    <a:masterClrMapping/>
  </p:clrMapOvr>
  <p:transition spd="slow" advClick="0" advTm="1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BFBC91-0F6C-5141-B37E-085386121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3692"/>
      </p:ext>
    </p:extLst>
  </p:cSld>
  <p:clrMapOvr>
    <a:masterClrMapping/>
  </p:clrMapOvr>
  <p:transition spd="slow" advClick="0" advTm="1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F0873-A871-E24D-96DB-0F9A7D055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725101"/>
      </p:ext>
    </p:extLst>
  </p:cSld>
  <p:clrMapOvr>
    <a:masterClrMapping/>
  </p:clrMapOvr>
  <p:transition spd="slow" advClick="0" advTm="1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91F348-44C0-CE47-87BE-D47B98688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854699"/>
      </p:ext>
    </p:extLst>
  </p:cSld>
  <p:clrMapOvr>
    <a:masterClrMapping/>
  </p:clrMapOvr>
  <p:transition spd="slow" advClick="0" advTm="1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11B69B-6F7E-0541-BFA8-6853CA72BF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533400" y="640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838200" y="64008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© A. Weinberg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500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3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gregrob.ca/640x480/full_moon.jpg&amp;imgrefurl=http://gregrob.ca/640x480/full_moon.shtml&amp;h=480&amp;w=640&amp;sz=32&amp;hl=en&amp;start=20&amp;tbnid=5t4r1H0IhAw3DM:&amp;tbnh=103&amp;tbnw=137&amp;prev=/images?q=full+moon&amp;svnum=10&amp;hl=en&amp;lr=&amp;sa=N" TargetMode="External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hyperlink" Target="http://images.google.com/imgres?imgurl=http://gregrob.ca/640x480/full_moon.jpg&amp;imgrefurl=http://gregrob.ca/640x480/full_moon.shtml&amp;h=480&amp;w=640&amp;sz=32&amp;hl=en&amp;start=20&amp;tbnid=5t4r1H0IhAw3DM:&amp;tbnh=103&amp;tbnw=137&amp;prev=/images?q=full+moon&amp;svnum=10&amp;hl=en&amp;lr=&amp;sa=N" TargetMode="External"/><Relationship Id="rId5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43000" y="1143000"/>
            <a:ext cx="68580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8"/>
                    </a:srgbClr>
                  </a:outerShdw>
                </a:effectLst>
                <a:latin typeface="Trebuchet MS" charset="0"/>
                <a:ea typeface="Trebuchet MS" charset="0"/>
                <a:cs typeface="Trebuchet MS" charset="0"/>
              </a:rPr>
              <a:t> Moon Phases and Tides</a:t>
            </a:r>
          </a:p>
        </p:txBody>
      </p:sp>
    </p:spTree>
  </p:cSld>
  <p:clrMapOvr>
    <a:masterClrMapping/>
  </p:clrMapOvr>
  <p:transition spd="slow" advClick="0" advTm="11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After the quarter moon, the moon is moving towards a full moon.  We call this a </a:t>
            </a:r>
            <a:r>
              <a:rPr lang="en-US" altLang="en-US" b="1">
                <a:latin typeface="Verdana" charset="0"/>
              </a:rPr>
              <a:t>waxing gibbous moon.</a:t>
            </a:r>
          </a:p>
        </p:txBody>
      </p:sp>
      <p:pic>
        <p:nvPicPr>
          <p:cNvPr id="12292" name="Picture 4" descr="waxg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3581400" cy="3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638800" y="2514600"/>
            <a:ext cx="28194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i="1">
                <a:latin typeface="Signet Roundhand" charset="0"/>
              </a:rPr>
              <a:t>Notice that the bright part of the moon is getting larger.  That’s what we mean by “waxing.”</a:t>
            </a:r>
            <a:endParaRPr lang="en-US" altLang="en-US" sz="3200" b="1">
              <a:latin typeface="Verdana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3657600" y="3657600"/>
            <a:ext cx="2209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Now it’s time for a </a:t>
            </a:r>
            <a:r>
              <a:rPr lang="en-US" altLang="en-US" b="1">
                <a:latin typeface="Verdana" charset="0"/>
              </a:rPr>
              <a:t>full moon.  </a:t>
            </a:r>
            <a:r>
              <a:rPr lang="en-US" altLang="en-US">
                <a:latin typeface="Verdana" charset="0"/>
              </a:rPr>
              <a:t>The entire face of the moon that we are able to see shines during the </a:t>
            </a:r>
            <a:r>
              <a:rPr lang="en-US" altLang="en-US" b="1">
                <a:latin typeface="Verdana" charset="0"/>
              </a:rPr>
              <a:t>full moon.</a:t>
            </a:r>
          </a:p>
        </p:txBody>
      </p:sp>
      <p:pic>
        <p:nvPicPr>
          <p:cNvPr id="13316" name="Picture 4" descr="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962400" cy="381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1asp04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928688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Following the </a:t>
            </a:r>
            <a:r>
              <a:rPr lang="en-US" altLang="en-US" b="1">
                <a:latin typeface="Verdana" charset="0"/>
              </a:rPr>
              <a:t>full moon, </a:t>
            </a:r>
            <a:r>
              <a:rPr lang="en-US" altLang="en-US">
                <a:latin typeface="Verdana" charset="0"/>
              </a:rPr>
              <a:t>the surface of the moon seems to be getting smaller.  We call this a </a:t>
            </a:r>
            <a:r>
              <a:rPr lang="en-US" altLang="en-US" b="1">
                <a:latin typeface="Verdana" charset="0"/>
              </a:rPr>
              <a:t>waning moon.</a:t>
            </a:r>
            <a:r>
              <a:rPr lang="en-US" altLang="en-US">
                <a:latin typeface="Verdana" charset="0"/>
              </a:rPr>
              <a:t> </a:t>
            </a:r>
            <a:endParaRPr lang="en-US" altLang="en-US" b="1">
              <a:latin typeface="Verdana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95400" y="5486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This is a </a:t>
            </a:r>
            <a:r>
              <a:rPr lang="en-US" altLang="en-US" b="1">
                <a:latin typeface="Verdana" charset="0"/>
              </a:rPr>
              <a:t>waning gibbous moon.</a:t>
            </a:r>
          </a:p>
        </p:txBody>
      </p:sp>
      <p:pic>
        <p:nvPicPr>
          <p:cNvPr id="14348" name="Picture 12" descr="wang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2766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43000" y="388939"/>
            <a:ext cx="6858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Verdana" charset="0"/>
              </a:rPr>
              <a:t>Now that the moon is ¾ of the way around the </a:t>
            </a:r>
            <a:r>
              <a:rPr lang="en-US" altLang="en-US" b="1" dirty="0">
                <a:latin typeface="Verdana" charset="0"/>
              </a:rPr>
              <a:t>Earth, </a:t>
            </a:r>
            <a:r>
              <a:rPr lang="en-US" altLang="en-US" dirty="0">
                <a:latin typeface="Verdana" charset="0"/>
              </a:rPr>
              <a:t>it seems to be half lit.  We call this a </a:t>
            </a:r>
            <a:r>
              <a:rPr lang="en-US" altLang="en-US" b="1" dirty="0">
                <a:latin typeface="Verdana" charset="0"/>
              </a:rPr>
              <a:t>waning quarter moon</a:t>
            </a:r>
            <a:r>
              <a:rPr lang="en-US" altLang="en-US" b="1" dirty="0" smtClean="0">
                <a:latin typeface="Verdana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altLang="en-US" b="1" dirty="0" smtClean="0">
                <a:latin typeface="Verdana" charset="0"/>
              </a:rPr>
              <a:t>Last/4</a:t>
            </a:r>
            <a:r>
              <a:rPr lang="en-US" altLang="en-US" b="1" baseline="30000" dirty="0" smtClean="0">
                <a:latin typeface="Verdana" charset="0"/>
              </a:rPr>
              <a:t>th</a:t>
            </a:r>
            <a:r>
              <a:rPr lang="en-US" altLang="en-US" b="1" dirty="0" smtClean="0">
                <a:latin typeface="Verdana" charset="0"/>
              </a:rPr>
              <a:t> Quarter</a:t>
            </a:r>
            <a:endParaRPr lang="en-US" altLang="en-US" b="1" dirty="0">
              <a:latin typeface="Verdana" charset="0"/>
            </a:endParaRPr>
          </a:p>
        </p:txBody>
      </p:sp>
      <p:pic>
        <p:nvPicPr>
          <p:cNvPr id="16388" name="Picture 4" descr="thir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4038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116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91" name="Picture 7" descr="1asp07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209073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Before we get to the </a:t>
            </a:r>
            <a:r>
              <a:rPr lang="en-US" altLang="en-US" b="1">
                <a:latin typeface="Verdana" charset="0"/>
              </a:rPr>
              <a:t>new moon, </a:t>
            </a:r>
            <a:r>
              <a:rPr lang="en-US" altLang="en-US">
                <a:latin typeface="Verdana" charset="0"/>
              </a:rPr>
              <a:t>we see a sliver of moon shining up in the sky.  This is a </a:t>
            </a:r>
            <a:r>
              <a:rPr lang="en-US" altLang="en-US" b="1">
                <a:latin typeface="Verdana" charset="0"/>
              </a:rPr>
              <a:t>waning crescent.</a:t>
            </a:r>
            <a:r>
              <a:rPr lang="en-US" altLang="en-US">
                <a:latin typeface="Verdana" charset="0"/>
              </a:rPr>
              <a:t> </a:t>
            </a:r>
            <a:endParaRPr lang="en-US" altLang="en-US" b="1">
              <a:latin typeface="Verdana" charset="0"/>
            </a:endParaRPr>
          </a:p>
        </p:txBody>
      </p:sp>
      <p:pic>
        <p:nvPicPr>
          <p:cNvPr id="17412" name="Picture 4" descr="wanc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505200" cy="33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533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Now we see a </a:t>
            </a:r>
            <a:r>
              <a:rPr lang="en-US" altLang="en-US" b="1">
                <a:latin typeface="Verdana" charset="0"/>
              </a:rPr>
              <a:t>new moon </a:t>
            </a:r>
            <a:r>
              <a:rPr lang="en-US" altLang="en-US">
                <a:latin typeface="Verdana" charset="0"/>
              </a:rPr>
              <a:t>again.</a:t>
            </a:r>
            <a:endParaRPr lang="en-US" altLang="en-US" b="1">
              <a:latin typeface="Verdana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5334000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It takes the moon about 1 month </a:t>
            </a:r>
            <a:r>
              <a:rPr lang="en-US" altLang="en-US" b="1" i="1">
                <a:latin typeface="Verdana" charset="0"/>
              </a:rPr>
              <a:t>(29 ½ days) </a:t>
            </a:r>
            <a:r>
              <a:rPr lang="en-US" altLang="en-US">
                <a:latin typeface="Verdana" charset="0"/>
              </a:rPr>
              <a:t>to go through the phases</a:t>
            </a:r>
            <a:endParaRPr lang="en-US" altLang="en-US" b="1">
              <a:latin typeface="Verdana" charset="0"/>
            </a:endParaRPr>
          </a:p>
        </p:txBody>
      </p:sp>
      <p:pic>
        <p:nvPicPr>
          <p:cNvPr id="18437" name="Picture 5" descr="Moonpha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6022975" cy="39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The moon affects the oceans.  </a:t>
            </a:r>
          </a:p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The moon’s pull is called </a:t>
            </a:r>
            <a:r>
              <a:rPr lang="en-US" altLang="en-US" b="1">
                <a:latin typeface="Verdana" charset="0"/>
              </a:rPr>
              <a:t>gravity.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Verdana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b="1">
                <a:latin typeface="Verdana" charset="0"/>
              </a:rPr>
              <a:t>Gravity pulls on the oceans and causes the tides.</a:t>
            </a:r>
          </a:p>
          <a:p>
            <a:pPr algn="ctr">
              <a:spcBef>
                <a:spcPct val="50000"/>
              </a:spcBef>
            </a:pPr>
            <a:endParaRPr lang="en-US" altLang="en-US" b="1">
              <a:latin typeface="Verdana" charset="0"/>
            </a:endParaRPr>
          </a:p>
        </p:txBody>
      </p:sp>
      <p:pic>
        <p:nvPicPr>
          <p:cNvPr id="19460" name="Picture 4" descr="1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29000"/>
            <a:ext cx="3962400" cy="265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The location of the tides changes as the Earth </a:t>
            </a:r>
            <a:r>
              <a:rPr lang="en-US" altLang="en-US" b="1">
                <a:latin typeface="Verdana" charset="0"/>
              </a:rPr>
              <a:t>rotates</a:t>
            </a:r>
            <a:r>
              <a:rPr lang="en-US" altLang="en-US">
                <a:latin typeface="Verdana" charset="0"/>
              </a:rPr>
              <a:t> </a:t>
            </a:r>
            <a:r>
              <a:rPr lang="en-US" altLang="en-US" b="1" i="1">
                <a:latin typeface="Verdana" charset="0"/>
              </a:rPr>
              <a:t>(spins).</a:t>
            </a:r>
          </a:p>
        </p:txBody>
      </p:sp>
      <p:pic>
        <p:nvPicPr>
          <p:cNvPr id="22533" name="Picture 5" descr="anieart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84513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Now you know about the moon and its phases</a:t>
            </a:r>
            <a:r>
              <a:rPr lang="en-US" altLang="en-US"/>
              <a:t>. 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4343400"/>
            <a:ext cx="7391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**Do you remember when a moon is waxing and when it is waning?</a:t>
            </a:r>
          </a:p>
          <a:p>
            <a:pPr algn="ctr">
              <a:spcBef>
                <a:spcPct val="50000"/>
              </a:spcBef>
            </a:pPr>
            <a:r>
              <a:rPr lang="en-US" altLang="en-US" sz="2800"/>
              <a:t>**Do you know what causes the tides?</a:t>
            </a:r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835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3559" name="Picture 7" descr="1asp08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22479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1614488"/>
            <a:ext cx="5554663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376488" y="749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446213" y="550863"/>
            <a:ext cx="68326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Can you name each phase when they are in order?</a:t>
            </a:r>
          </a:p>
        </p:txBody>
      </p:sp>
    </p:spTree>
    <p:extLst>
      <p:ext uri="{BB962C8B-B14F-4D97-AF65-F5344CB8AC3E}">
        <p14:creationId xmlns:p14="http://schemas.microsoft.com/office/powerpoint/2010/main" val="184708984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5867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When you look up in our night sky, you will see the </a:t>
            </a:r>
            <a:r>
              <a:rPr lang="en-US" altLang="en-US" b="1">
                <a:latin typeface="Verdana" charset="0"/>
              </a:rPr>
              <a:t>moon</a:t>
            </a:r>
            <a:r>
              <a:rPr lang="en-US" altLang="en-US">
                <a:latin typeface="Verdana" charset="0"/>
              </a:rPr>
              <a:t>!  The way that the moon looks changes during the month.  We say that the phases of the moon are a </a:t>
            </a:r>
            <a:r>
              <a:rPr lang="en-US" altLang="en-US" b="1">
                <a:latin typeface="Verdana" charset="0"/>
              </a:rPr>
              <a:t>cycle in nature.</a:t>
            </a:r>
            <a:r>
              <a:rPr lang="en-US" altLang="en-US">
                <a:latin typeface="Verdana" charset="0"/>
              </a:rPr>
              <a:t> </a:t>
            </a:r>
          </a:p>
        </p:txBody>
      </p:sp>
      <p:pic>
        <p:nvPicPr>
          <p:cNvPr id="3076" name="Picture 4" descr="Moonf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057400" cy="201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3251200" y="688975"/>
            <a:ext cx="24892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ECLIPSES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94025" y="1463675"/>
            <a:ext cx="3130550" cy="744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400">
                <a:latin typeface="American Typewriter" charset="0"/>
              </a:rPr>
              <a:t>A </a:t>
            </a:r>
            <a:r>
              <a:rPr lang="en-US" altLang="en-US" sz="1400" b="1">
                <a:latin typeface="American Typewriter" charset="0"/>
              </a:rPr>
              <a:t>solar eclipse</a:t>
            </a:r>
            <a:r>
              <a:rPr lang="en-US" altLang="en-US" sz="1400">
                <a:latin typeface="American Typewriter" charset="0"/>
              </a:rPr>
              <a:t> is when an object in space casts a shadow from the sun on another object in space.</a:t>
            </a:r>
            <a:r>
              <a:rPr lang="en-US" altLang="en-US"/>
              <a:t>   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030538" y="2425700"/>
            <a:ext cx="3074987" cy="744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400">
                <a:latin typeface="American Typewriter" charset="0"/>
              </a:rPr>
              <a:t>A </a:t>
            </a:r>
            <a:r>
              <a:rPr lang="en-US" altLang="en-US" sz="1400" b="1">
                <a:latin typeface="American Typewriter" charset="0"/>
              </a:rPr>
              <a:t>lunar eclipse</a:t>
            </a:r>
            <a:r>
              <a:rPr lang="en-US" altLang="en-US" sz="1400">
                <a:latin typeface="American Typewriter" charset="0"/>
              </a:rPr>
              <a:t> occurs when the Earth blocks the sunlight from reaching the moon.</a:t>
            </a:r>
            <a:r>
              <a:rPr lang="en-US" altLang="en-US" b="1">
                <a:latin typeface="American Typewriter" charset="0"/>
              </a:rPr>
              <a:t>  </a:t>
            </a:r>
            <a:r>
              <a:rPr lang="en-US" altLang="en-US"/>
              <a:t>   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0" y="3260725"/>
            <a:ext cx="4757738" cy="7239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FF00"/>
                </a:solidFill>
                <a:latin typeface="American Typewriter" charset="0"/>
              </a:rPr>
              <a:t>Question:  Why do lunar eclipses occur only during full moons?</a:t>
            </a:r>
            <a:endParaRPr lang="en-US" altLang="en-US" b="1">
              <a:solidFill>
                <a:srgbClr val="FFFF00"/>
              </a:solidFill>
              <a:latin typeface="American Typewriter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049838" y="3263900"/>
            <a:ext cx="3779837" cy="849313"/>
          </a:xfrm>
          <a:prstGeom prst="rect">
            <a:avLst/>
          </a:prstGeom>
          <a:noFill/>
          <a:ln w="9525">
            <a:solidFill>
              <a:srgbClr val="FF3A2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A2E"/>
                </a:solidFill>
                <a:latin typeface="American Typewriter" charset="0"/>
              </a:rPr>
              <a:t>Answer:  That is the only time that the earth comes between the moon and sun.</a:t>
            </a:r>
            <a:endParaRPr lang="en-US" altLang="en-US" b="1">
              <a:solidFill>
                <a:srgbClr val="FFFF00"/>
              </a:solidFill>
              <a:latin typeface="American Typewriter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0" y="4148138"/>
            <a:ext cx="4786313" cy="7239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FF00"/>
                </a:solidFill>
                <a:latin typeface="American Typewriter" charset="0"/>
              </a:rPr>
              <a:t>Question:  Why don’t we have a lunar eclipse every full moon?</a:t>
            </a:r>
            <a:endParaRPr lang="en-US" altLang="en-US" b="1">
              <a:solidFill>
                <a:srgbClr val="FFFF00"/>
              </a:solidFill>
              <a:latin typeface="American Typewriter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081588" y="4200525"/>
            <a:ext cx="3779837" cy="600075"/>
          </a:xfrm>
          <a:prstGeom prst="rect">
            <a:avLst/>
          </a:prstGeom>
          <a:noFill/>
          <a:ln w="9525">
            <a:solidFill>
              <a:srgbClr val="FF3A2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A2E"/>
                </a:solidFill>
                <a:latin typeface="American Typewriter" charset="0"/>
              </a:rPr>
              <a:t>Answer:  The tilt of the moon’s orbit is 5° different  than the earth</a:t>
            </a:r>
            <a:endParaRPr lang="en-US" altLang="en-US" b="1">
              <a:solidFill>
                <a:srgbClr val="FFFF00"/>
              </a:solidFill>
              <a:latin typeface="American Typewriter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0" y="5054600"/>
            <a:ext cx="4757738" cy="10350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FF00"/>
                </a:solidFill>
                <a:latin typeface="American Typewriter" charset="0"/>
              </a:rPr>
              <a:t>Question:  Why does the full moon appear to be red during certain times of the year?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062538" y="5003800"/>
            <a:ext cx="3910012" cy="849313"/>
          </a:xfrm>
          <a:prstGeom prst="rect">
            <a:avLst/>
          </a:prstGeom>
          <a:noFill/>
          <a:ln w="9525">
            <a:solidFill>
              <a:srgbClr val="FF3A2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FF3A2E"/>
                </a:solidFill>
                <a:latin typeface="American Typewriter" charset="0"/>
              </a:rPr>
              <a:t>Answer:  The light from the sun gets bent  as it passes through our atmosphere causing it to appear red.</a:t>
            </a:r>
            <a:endParaRPr lang="en-US" altLang="en-US" b="1">
              <a:solidFill>
                <a:srgbClr val="FF3A2E"/>
              </a:solidFill>
              <a:latin typeface="American Typewriter" charset="0"/>
            </a:endParaRPr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528638"/>
            <a:ext cx="23177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0" y="557213"/>
            <a:ext cx="2868613" cy="2681287"/>
            <a:chOff x="2209" y="320"/>
            <a:chExt cx="1894" cy="2012"/>
          </a:xfrm>
        </p:grpSpPr>
        <p:pic>
          <p:nvPicPr>
            <p:cNvPr id="17430" name="Picture 22" descr="full_moon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52" r="13300"/>
            <a:stretch>
              <a:fillRect/>
            </a:stretch>
          </p:blipFill>
          <p:spPr bwMode="auto">
            <a:xfrm>
              <a:off x="2209" y="320"/>
              <a:ext cx="1894" cy="2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2342" y="568"/>
              <a:ext cx="1711" cy="1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>
                  <a:solidFill>
                    <a:schemeClr val="bg1"/>
                  </a:solidFill>
                </a:rPr>
                <a:t>Shoot for the moon. Even if you miss, you'll land among the stars.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63088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 autoUpdateAnimBg="0"/>
      <p:bldP spid="17415" grpId="1" animBg="1"/>
      <p:bldP spid="17416" grpId="0" animBg="1" autoUpdateAnimBg="0"/>
      <p:bldP spid="17416" grpId="1" animBg="1"/>
      <p:bldP spid="17417" grpId="0" animBg="1" autoUpdateAnimBg="0"/>
      <p:bldP spid="17419" grpId="0" animBg="1" autoUpdateAnimBg="0"/>
      <p:bldP spid="17420" grpId="0" animBg="1" autoUpdateAnimBg="0"/>
      <p:bldP spid="17421" grpId="0" animBg="1" autoUpdateAnimBg="0"/>
      <p:bldP spid="17422" grpId="0" animBg="1" autoUpdateAnimBg="0"/>
      <p:bldP spid="1742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3863975" y="631825"/>
            <a:ext cx="24892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blurRad="63500" dist="46662" dir="3284183" algn="ctr" rotWithShape="0">
                    <a:srgbClr val="4D4D4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SOLAR ECLIPSES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799013" y="1593850"/>
            <a:ext cx="4037012" cy="1966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American Typewriter" charset="0"/>
              </a:rPr>
              <a:t>Occurs when the moon passes between the Earth and sun, blocking the sunlight from reaching Earth.</a:t>
            </a:r>
            <a:r>
              <a:rPr lang="en-US" altLang="en-US" b="1"/>
              <a:t> </a:t>
            </a:r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3967163"/>
            <a:ext cx="258445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189038"/>
            <a:ext cx="1914525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9" name="Picture 19" descr="full_mo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2" r="13300"/>
          <a:stretch>
            <a:fillRect/>
          </a:stretch>
        </p:blipFill>
        <p:spPr bwMode="auto">
          <a:xfrm>
            <a:off x="200025" y="971550"/>
            <a:ext cx="35718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6424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/>
      <p:bldP spid="2561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5867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The Earth has 1 moon that </a:t>
            </a:r>
            <a:r>
              <a:rPr lang="en-US" altLang="en-US" b="1">
                <a:latin typeface="Verdana" charset="0"/>
              </a:rPr>
              <a:t>revolves</a:t>
            </a:r>
            <a:r>
              <a:rPr lang="en-US" altLang="en-US">
                <a:latin typeface="Verdana" charset="0"/>
              </a:rPr>
              <a:t> around the Earth.  It is a satellite of Earth.</a:t>
            </a:r>
          </a:p>
        </p:txBody>
      </p:sp>
      <p:pic>
        <p:nvPicPr>
          <p:cNvPr id="4102" name="Picture 6" descr="erthmo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648200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5029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It takes </a:t>
            </a:r>
            <a:r>
              <a:rPr lang="en-US" altLang="en-US" b="1">
                <a:latin typeface="Verdana" charset="0"/>
              </a:rPr>
              <a:t>29 ½ days</a:t>
            </a:r>
            <a:r>
              <a:rPr lang="en-US" altLang="en-US">
                <a:latin typeface="Verdana" charset="0"/>
              </a:rPr>
              <a:t> – almost 1 month – for the moon to move </a:t>
            </a:r>
            <a:r>
              <a:rPr lang="en-US" altLang="en-US" b="1" i="1">
                <a:latin typeface="Verdana" charset="0"/>
              </a:rPr>
              <a:t>(revolve)</a:t>
            </a:r>
            <a:r>
              <a:rPr lang="en-US" altLang="en-US">
                <a:latin typeface="Verdana" charset="0"/>
              </a:rPr>
              <a:t> around the Earth.</a:t>
            </a:r>
          </a:p>
        </p:txBody>
      </p:sp>
      <p:pic>
        <p:nvPicPr>
          <p:cNvPr id="5124" name="Picture 4" descr="bs0097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5847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2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The moon does not make any light of its own.  The lighted parts that we see are called </a:t>
            </a:r>
            <a:r>
              <a:rPr lang="en-US" altLang="en-US" b="1">
                <a:latin typeface="Verdana" charset="0"/>
              </a:rPr>
              <a:t>phases.</a:t>
            </a:r>
            <a:endParaRPr lang="en-US" altLang="en-US">
              <a:latin typeface="Verdana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The moon </a:t>
            </a:r>
            <a:r>
              <a:rPr lang="en-US" altLang="en-US" b="1">
                <a:latin typeface="Verdana" charset="0"/>
              </a:rPr>
              <a:t>reflects </a:t>
            </a:r>
            <a:r>
              <a:rPr lang="en-US" altLang="en-US">
                <a:latin typeface="Verdana" charset="0"/>
              </a:rPr>
              <a:t>light from the </a:t>
            </a:r>
            <a:r>
              <a:rPr lang="en-US" altLang="en-US" b="1">
                <a:latin typeface="Verdana" charset="0"/>
              </a:rPr>
              <a:t>sun</a:t>
            </a:r>
            <a:r>
              <a:rPr lang="en-US" altLang="en-US">
                <a:latin typeface="Verdana" charset="0"/>
              </a:rPr>
              <a:t>.  </a:t>
            </a:r>
          </a:p>
        </p:txBody>
      </p:sp>
      <p:pic>
        <p:nvPicPr>
          <p:cNvPr id="6149" name="Picture 5" descr="so0103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908300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6800" y="457200"/>
            <a:ext cx="21336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As the moon </a:t>
            </a:r>
            <a:r>
              <a:rPr lang="en-US" altLang="en-US" b="1">
                <a:latin typeface="Verdana" charset="0"/>
              </a:rPr>
              <a:t>moves </a:t>
            </a:r>
            <a:r>
              <a:rPr lang="en-US" altLang="en-US" b="1" i="1">
                <a:latin typeface="Verdana" charset="0"/>
              </a:rPr>
              <a:t>(revolves)</a:t>
            </a:r>
            <a:r>
              <a:rPr lang="en-US" altLang="en-US" b="1">
                <a:latin typeface="Verdana" charset="0"/>
              </a:rPr>
              <a:t> </a:t>
            </a:r>
            <a:r>
              <a:rPr lang="en-US" altLang="en-US">
                <a:latin typeface="Verdana" charset="0"/>
              </a:rPr>
              <a:t>around the Earth, it looks like it has different shapes.  The shape of the moon does </a:t>
            </a:r>
            <a:r>
              <a:rPr lang="en-US" altLang="en-US" b="1">
                <a:latin typeface="Verdana" charset="0"/>
              </a:rPr>
              <a:t>not</a:t>
            </a:r>
            <a:r>
              <a:rPr lang="en-US" altLang="en-US">
                <a:latin typeface="Verdana" charset="0"/>
              </a:rPr>
              <a:t> really change.  It just changes its location in space.</a:t>
            </a:r>
          </a:p>
        </p:txBody>
      </p:sp>
      <p:pic>
        <p:nvPicPr>
          <p:cNvPr id="7174" name="Picture 6" descr="phasenames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411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9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Let’s take a closer look at the </a:t>
            </a:r>
            <a:r>
              <a:rPr lang="en-US" altLang="en-US" b="1">
                <a:latin typeface="Verdana" charset="0"/>
              </a:rPr>
              <a:t>phases of the moon.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43000" y="26670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During a </a:t>
            </a:r>
            <a:r>
              <a:rPr lang="en-US" altLang="en-US" b="1">
                <a:latin typeface="Verdana" charset="0"/>
              </a:rPr>
              <a:t>new moon</a:t>
            </a:r>
            <a:r>
              <a:rPr lang="en-US" altLang="en-US">
                <a:latin typeface="Verdana" charset="0"/>
              </a:rPr>
              <a:t>, the moon looks dark.</a:t>
            </a:r>
          </a:p>
        </p:txBody>
      </p:sp>
      <p:pic>
        <p:nvPicPr>
          <p:cNvPr id="8197" name="Picture 5" descr="new m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2644775" cy="254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As the surface of the moon that we see gets bigger, we say that the moon is </a:t>
            </a:r>
            <a:r>
              <a:rPr lang="en-US" altLang="en-US" b="1">
                <a:latin typeface="Verdana" charset="0"/>
              </a:rPr>
              <a:t>waxing.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5486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This is a </a:t>
            </a:r>
            <a:r>
              <a:rPr lang="en-US" altLang="en-US" b="1">
                <a:latin typeface="Verdana" charset="0"/>
              </a:rPr>
              <a:t>waxing crescent</a:t>
            </a:r>
            <a:r>
              <a:rPr lang="en-US" altLang="en-US">
                <a:latin typeface="Verdana" charset="0"/>
              </a:rPr>
              <a:t>. </a:t>
            </a:r>
            <a:endParaRPr lang="en-US" altLang="en-US" b="1">
              <a:latin typeface="Verdana" charset="0"/>
            </a:endParaRPr>
          </a:p>
        </p:txBody>
      </p:sp>
      <p:pic>
        <p:nvPicPr>
          <p:cNvPr id="10245" name="Picture 5" descr="waxc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65338"/>
            <a:ext cx="3505200" cy="337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1722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6858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Verdana" charset="0"/>
              </a:rPr>
              <a:t>When the moon is ¼ of the way around the earth, it is in its first quarter phase.  We see it as half lit.  </a:t>
            </a:r>
            <a:endParaRPr lang="en-US" altLang="en-US" b="1">
              <a:latin typeface="Verdana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6858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Verdana" charset="0"/>
              </a:rPr>
              <a:t>This is a </a:t>
            </a:r>
            <a:r>
              <a:rPr lang="en-US" altLang="en-US" b="1" dirty="0">
                <a:latin typeface="Verdana" charset="0"/>
              </a:rPr>
              <a:t>waxing quarter moon</a:t>
            </a:r>
            <a:r>
              <a:rPr lang="en-US" altLang="en-US" b="1" dirty="0" smtClean="0">
                <a:latin typeface="Verdana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altLang="en-US" b="1" dirty="0" smtClean="0">
                <a:latin typeface="Verdana" charset="0"/>
              </a:rPr>
              <a:t>First Quarter</a:t>
            </a:r>
            <a:endParaRPr lang="en-US" altLang="en-US" b="1" dirty="0">
              <a:latin typeface="Verdana" charset="0"/>
            </a:endParaRPr>
          </a:p>
        </p:txBody>
      </p:sp>
      <p:pic>
        <p:nvPicPr>
          <p:cNvPr id="11269" name="Picture 5" descr="first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35175"/>
            <a:ext cx="3124200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664</Words>
  <Application>Microsoft Macintosh PowerPoint</Application>
  <PresentationFormat>On-screen Show (4:3)</PresentationFormat>
  <Paragraphs>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American Typewriter</vt:lpstr>
      <vt:lpstr>Arial Black</vt:lpstr>
      <vt:lpstr>Signet Roundhand</vt:lpstr>
      <vt:lpstr>Times New Roman</vt:lpstr>
      <vt:lpstr>Trebuchet MS</vt:lpstr>
      <vt:lpstr>Verdana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and Mrs Weinberg</dc:creator>
  <cp:lastModifiedBy>Benita Cyriac</cp:lastModifiedBy>
  <cp:revision>24</cp:revision>
  <dcterms:created xsi:type="dcterms:W3CDTF">2002-11-03T05:49:28Z</dcterms:created>
  <dcterms:modified xsi:type="dcterms:W3CDTF">2017-04-06T07:58:25Z</dcterms:modified>
</cp:coreProperties>
</file>