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53"/>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9"/>
    <p:restoredTop sz="92574"/>
  </p:normalViewPr>
  <p:slideViewPr>
    <p:cSldViewPr snapToGrid="0" snapToObjects="1">
      <p:cViewPr>
        <p:scale>
          <a:sx n="60" d="100"/>
          <a:sy n="60" d="100"/>
        </p:scale>
        <p:origin x="256"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handoutMaster" Target="handoutMasters/handout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E201C5-64D6-E142-825A-72742EDDCC11}" type="datetimeFigureOut">
              <a:rPr lang="en-US" smtClean="0"/>
              <a:t>2/15/17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3CFA38-2FBA-0549-BD31-27D78F8DEEF2}" type="slidenum">
              <a:rPr lang="en-US" smtClean="0"/>
              <a:t>‹#›</a:t>
            </a:fld>
            <a:endParaRPr lang="en-US"/>
          </a:p>
        </p:txBody>
      </p:sp>
    </p:spTree>
    <p:extLst>
      <p:ext uri="{BB962C8B-B14F-4D97-AF65-F5344CB8AC3E}">
        <p14:creationId xmlns:p14="http://schemas.microsoft.com/office/powerpoint/2010/main" val="17767908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E16FEF-8F02-6147-993C-508B0C3AF7CF}" type="datetimeFigureOut">
              <a:rPr lang="en-US" smtClean="0"/>
              <a:t>2/15/17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182E9-52BC-6249-8F74-5C8343B635E5}" type="slidenum">
              <a:rPr lang="en-US" smtClean="0"/>
              <a:t>‹#›</a:t>
            </a:fld>
            <a:endParaRPr lang="en-US"/>
          </a:p>
        </p:txBody>
      </p:sp>
    </p:spTree>
    <p:extLst>
      <p:ext uri="{BB962C8B-B14F-4D97-AF65-F5344CB8AC3E}">
        <p14:creationId xmlns:p14="http://schemas.microsoft.com/office/powerpoint/2010/main" val="706770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16FEF-8F02-6147-993C-508B0C3AF7CF}" type="datetimeFigureOut">
              <a:rPr lang="en-US" smtClean="0"/>
              <a:t>2/15/17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182E9-52BC-6249-8F74-5C8343B635E5}" type="slidenum">
              <a:rPr lang="en-US" smtClean="0"/>
              <a:t>‹#›</a:t>
            </a:fld>
            <a:endParaRPr lang="en-US"/>
          </a:p>
        </p:txBody>
      </p:sp>
    </p:spTree>
    <p:extLst>
      <p:ext uri="{BB962C8B-B14F-4D97-AF65-F5344CB8AC3E}">
        <p14:creationId xmlns:p14="http://schemas.microsoft.com/office/powerpoint/2010/main" val="1381930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16FEF-8F02-6147-993C-508B0C3AF7CF}" type="datetimeFigureOut">
              <a:rPr lang="en-US" smtClean="0"/>
              <a:t>2/15/17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182E9-52BC-6249-8F74-5C8343B635E5}" type="slidenum">
              <a:rPr lang="en-US" smtClean="0"/>
              <a:t>‹#›</a:t>
            </a:fld>
            <a:endParaRPr lang="en-US"/>
          </a:p>
        </p:txBody>
      </p:sp>
    </p:spTree>
    <p:extLst>
      <p:ext uri="{BB962C8B-B14F-4D97-AF65-F5344CB8AC3E}">
        <p14:creationId xmlns:p14="http://schemas.microsoft.com/office/powerpoint/2010/main" val="1072321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16FEF-8F02-6147-993C-508B0C3AF7CF}" type="datetimeFigureOut">
              <a:rPr lang="en-US" smtClean="0"/>
              <a:t>2/15/17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182E9-52BC-6249-8F74-5C8343B635E5}" type="slidenum">
              <a:rPr lang="en-US" smtClean="0"/>
              <a:t>‹#›</a:t>
            </a:fld>
            <a:endParaRPr lang="en-US"/>
          </a:p>
        </p:txBody>
      </p:sp>
    </p:spTree>
    <p:extLst>
      <p:ext uri="{BB962C8B-B14F-4D97-AF65-F5344CB8AC3E}">
        <p14:creationId xmlns:p14="http://schemas.microsoft.com/office/powerpoint/2010/main" val="51226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E16FEF-8F02-6147-993C-508B0C3AF7CF}" type="datetimeFigureOut">
              <a:rPr lang="en-US" smtClean="0"/>
              <a:t>2/15/17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182E9-52BC-6249-8F74-5C8343B635E5}" type="slidenum">
              <a:rPr lang="en-US" smtClean="0"/>
              <a:t>‹#›</a:t>
            </a:fld>
            <a:endParaRPr lang="en-US"/>
          </a:p>
        </p:txBody>
      </p:sp>
    </p:spTree>
    <p:extLst>
      <p:ext uri="{BB962C8B-B14F-4D97-AF65-F5344CB8AC3E}">
        <p14:creationId xmlns:p14="http://schemas.microsoft.com/office/powerpoint/2010/main" val="30246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E16FEF-8F02-6147-993C-508B0C3AF7CF}" type="datetimeFigureOut">
              <a:rPr lang="en-US" smtClean="0"/>
              <a:t>2/15/17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182E9-52BC-6249-8F74-5C8343B635E5}" type="slidenum">
              <a:rPr lang="en-US" smtClean="0"/>
              <a:t>‹#›</a:t>
            </a:fld>
            <a:endParaRPr lang="en-US"/>
          </a:p>
        </p:txBody>
      </p:sp>
    </p:spTree>
    <p:extLst>
      <p:ext uri="{BB962C8B-B14F-4D97-AF65-F5344CB8AC3E}">
        <p14:creationId xmlns:p14="http://schemas.microsoft.com/office/powerpoint/2010/main" val="47894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E16FEF-8F02-6147-993C-508B0C3AF7CF}" type="datetimeFigureOut">
              <a:rPr lang="en-US" smtClean="0"/>
              <a:t>2/15/17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E182E9-52BC-6249-8F74-5C8343B635E5}" type="slidenum">
              <a:rPr lang="en-US" smtClean="0"/>
              <a:t>‹#›</a:t>
            </a:fld>
            <a:endParaRPr lang="en-US"/>
          </a:p>
        </p:txBody>
      </p:sp>
    </p:spTree>
    <p:extLst>
      <p:ext uri="{BB962C8B-B14F-4D97-AF65-F5344CB8AC3E}">
        <p14:creationId xmlns:p14="http://schemas.microsoft.com/office/powerpoint/2010/main" val="81385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E16FEF-8F02-6147-993C-508B0C3AF7CF}" type="datetimeFigureOut">
              <a:rPr lang="en-US" smtClean="0"/>
              <a:t>2/15/17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E182E9-52BC-6249-8F74-5C8343B635E5}" type="slidenum">
              <a:rPr lang="en-US" smtClean="0"/>
              <a:t>‹#›</a:t>
            </a:fld>
            <a:endParaRPr lang="en-US"/>
          </a:p>
        </p:txBody>
      </p:sp>
    </p:spTree>
    <p:extLst>
      <p:ext uri="{BB962C8B-B14F-4D97-AF65-F5344CB8AC3E}">
        <p14:creationId xmlns:p14="http://schemas.microsoft.com/office/powerpoint/2010/main" val="1135351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16FEF-8F02-6147-993C-508B0C3AF7CF}" type="datetimeFigureOut">
              <a:rPr lang="en-US" smtClean="0"/>
              <a:t>2/15/17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E182E9-52BC-6249-8F74-5C8343B635E5}" type="slidenum">
              <a:rPr lang="en-US" smtClean="0"/>
              <a:t>‹#›</a:t>
            </a:fld>
            <a:endParaRPr lang="en-US"/>
          </a:p>
        </p:txBody>
      </p:sp>
    </p:spTree>
    <p:extLst>
      <p:ext uri="{BB962C8B-B14F-4D97-AF65-F5344CB8AC3E}">
        <p14:creationId xmlns:p14="http://schemas.microsoft.com/office/powerpoint/2010/main" val="146054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16FEF-8F02-6147-993C-508B0C3AF7CF}" type="datetimeFigureOut">
              <a:rPr lang="en-US" smtClean="0"/>
              <a:t>2/15/17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182E9-52BC-6249-8F74-5C8343B635E5}" type="slidenum">
              <a:rPr lang="en-US" smtClean="0"/>
              <a:t>‹#›</a:t>
            </a:fld>
            <a:endParaRPr lang="en-US"/>
          </a:p>
        </p:txBody>
      </p:sp>
    </p:spTree>
    <p:extLst>
      <p:ext uri="{BB962C8B-B14F-4D97-AF65-F5344CB8AC3E}">
        <p14:creationId xmlns:p14="http://schemas.microsoft.com/office/powerpoint/2010/main" val="106822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16FEF-8F02-6147-993C-508B0C3AF7CF}" type="datetimeFigureOut">
              <a:rPr lang="en-US" smtClean="0"/>
              <a:t>2/15/17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E182E9-52BC-6249-8F74-5C8343B635E5}" type="slidenum">
              <a:rPr lang="en-US" smtClean="0"/>
              <a:t>‹#›</a:t>
            </a:fld>
            <a:endParaRPr lang="en-US"/>
          </a:p>
        </p:txBody>
      </p:sp>
    </p:spTree>
    <p:extLst>
      <p:ext uri="{BB962C8B-B14F-4D97-AF65-F5344CB8AC3E}">
        <p14:creationId xmlns:p14="http://schemas.microsoft.com/office/powerpoint/2010/main" val="6259152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16FEF-8F02-6147-993C-508B0C3AF7CF}" type="datetimeFigureOut">
              <a:rPr lang="en-US" smtClean="0"/>
              <a:t>2/15/17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182E9-52BC-6249-8F74-5C8343B635E5}" type="slidenum">
              <a:rPr lang="en-US" smtClean="0"/>
              <a:t>‹#›</a:t>
            </a:fld>
            <a:endParaRPr lang="en-US"/>
          </a:p>
        </p:txBody>
      </p:sp>
    </p:spTree>
    <p:extLst>
      <p:ext uri="{BB962C8B-B14F-4D97-AF65-F5344CB8AC3E}">
        <p14:creationId xmlns:p14="http://schemas.microsoft.com/office/powerpoint/2010/main" val="1767272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 Id="rId3"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 Id="rId3"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images.google.com/imgres?imgurl=http://www.adlerplanetarium.org/cyberspace/planets/saturn/images/saturns_ring_plane.jpg&amp;imgrefurl=http://www.adlerplanetarium.org/cyberspace/planets/saturn/&amp;h=1000&amp;w=994&amp;sz=147&amp;hl=en&amp;start=11&amp;tbnid=FWIlmT9bgJmOOM:&amp;tbnh=149&amp;tbnw=148&amp;prev=/images?q=Saturn&amp;hl=en&amp;safe=active&amp;sa=G" TargetMode="External"/><Relationship Id="rId4"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 Id="rId3" Type="http://schemas.openxmlformats.org/officeDocument/2006/relationships/image" Target="../media/image2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 Id="rId3" Type="http://schemas.openxmlformats.org/officeDocument/2006/relationships/image" Target="../media/image2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 Id="rId3" Type="http://schemas.openxmlformats.org/officeDocument/2006/relationships/image" Target="../media/image2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windows.ucar.edu/tour/link=/asteroids/ceres.html" TargetMode="External"/><Relationship Id="rId4" Type="http://schemas.openxmlformats.org/officeDocument/2006/relationships/hyperlink" Target="http://www.windows.ucar.edu/tour/link=/our_solar_system/dwarf_planets/eris.html" TargetMode="External"/><Relationship Id="rId1" Type="http://schemas.openxmlformats.org/officeDocument/2006/relationships/slideLayout" Target="../slideLayouts/slideLayout2.xml"/><Relationship Id="rId2" Type="http://schemas.openxmlformats.org/officeDocument/2006/relationships/hyperlink" Target="http://www.windows.ucar.edu/tour/link=/pluto/pluto.html" TargetMode="External"/></Relationships>
</file>

<file path=ppt/slides/_rels/slide5.xml.rels><?xml version="1.0" encoding="UTF-8" standalone="yes"?>
<Relationships xmlns="http://schemas.openxmlformats.org/package/2006/relationships"><Relationship Id="rId9" Type="http://schemas.openxmlformats.org/officeDocument/2006/relationships/slide" Target="slide50.xml"/><Relationship Id="rId20" Type="http://schemas.openxmlformats.org/officeDocument/2006/relationships/slide" Target="slide14.xml"/><Relationship Id="rId21" Type="http://schemas.openxmlformats.org/officeDocument/2006/relationships/slide" Target="slide27.xml"/><Relationship Id="rId10" Type="http://schemas.openxmlformats.org/officeDocument/2006/relationships/slide" Target="slide47.xml"/><Relationship Id="rId11" Type="http://schemas.openxmlformats.org/officeDocument/2006/relationships/slide" Target="slide2.xml"/><Relationship Id="rId12" Type="http://schemas.openxmlformats.org/officeDocument/2006/relationships/slide" Target="slide3.xml"/><Relationship Id="rId13" Type="http://schemas.openxmlformats.org/officeDocument/2006/relationships/slide" Target="slide24.xml"/><Relationship Id="rId14" Type="http://schemas.openxmlformats.org/officeDocument/2006/relationships/slide" Target="slide46.xml"/><Relationship Id="rId15" Type="http://schemas.openxmlformats.org/officeDocument/2006/relationships/slide" Target="slide48.xml"/><Relationship Id="rId16" Type="http://schemas.openxmlformats.org/officeDocument/2006/relationships/slide" Target="slide11.xml"/><Relationship Id="rId17" Type="http://schemas.openxmlformats.org/officeDocument/2006/relationships/slide" Target="slide4.xml"/><Relationship Id="rId18" Type="http://schemas.openxmlformats.org/officeDocument/2006/relationships/slide" Target="slide17.xml"/><Relationship Id="rId19" Type="http://schemas.openxmlformats.org/officeDocument/2006/relationships/slide" Target="slide51.xml"/><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slide" Target="slide6.xml"/><Relationship Id="rId4" Type="http://schemas.openxmlformats.org/officeDocument/2006/relationships/hyperlink" Target="http://passporttoknowledge.com/sun/" TargetMode="External"/><Relationship Id="rId5" Type="http://schemas.openxmlformats.org/officeDocument/2006/relationships/hyperlink" Target="http://stardate.org/resources/ssguide/sun.html" TargetMode="External"/><Relationship Id="rId6" Type="http://schemas.openxmlformats.org/officeDocument/2006/relationships/hyperlink" Target="http://umbra.nascom.nasa.gov/sdac.html" TargetMode="External"/><Relationship Id="rId7" Type="http://schemas.openxmlformats.org/officeDocument/2006/relationships/slide" Target="slide49.xml"/><Relationship Id="rId8" Type="http://schemas.openxmlformats.org/officeDocument/2006/relationships/slide" Target="slide5.xml"/></Relationships>
</file>

<file path=ppt/slides/_rels/slide50.xml.rels><?xml version="1.0" encoding="UTF-8" standalone="yes"?>
<Relationships xmlns="http://schemas.openxmlformats.org/package/2006/relationships"><Relationship Id="rId3" Type="http://schemas.openxmlformats.org/officeDocument/2006/relationships/hyperlink" Target="http://www.windows.ucar.edu/tour/link=/physical_science/physics/mechanics/orbit/orbit_shape_interactive.html" TargetMode="External"/><Relationship Id="rId4" Type="http://schemas.openxmlformats.org/officeDocument/2006/relationships/hyperlink" Target="http://www.windows.ucar.edu/tour/link=/sun/sun.html" TargetMode="External"/><Relationship Id="rId5" Type="http://schemas.openxmlformats.org/officeDocument/2006/relationships/hyperlink" Target="http://www.windows.ucar.edu/tour/link=/asteroids/images/gaspracol_image.html" TargetMode="External"/><Relationship Id="rId6" Type="http://schemas.openxmlformats.org/officeDocument/2006/relationships/hyperlink" Target="http://www.windows.ucar.edu/tour/link=/physical_science/physics/mechanics/orbit/ellipse.html" TargetMode="External"/><Relationship Id="rId7" Type="http://schemas.openxmlformats.org/officeDocument/2006/relationships/hyperlink" Target="http://www.windows.ucar.edu/tour/link=/comets/Kuiper_belt.html" TargetMode="External"/><Relationship Id="rId1" Type="http://schemas.openxmlformats.org/officeDocument/2006/relationships/slideLayout" Target="../slideLayouts/slideLayout2.xml"/><Relationship Id="rId2" Type="http://schemas.openxmlformats.org/officeDocument/2006/relationships/hyperlink" Target="http://www.windows.ucar.edu/tour/link=/our_solar_system/dwarf_planets/planet_definition.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pantheon.org/miscellaneous/pronunciations.html" TargetMode="External"/><Relationship Id="rId4" Type="http://schemas.openxmlformats.org/officeDocument/2006/relationships/hyperlink" Target="http://www.nasa.gov/" TargetMode="External"/><Relationship Id="rId1" Type="http://schemas.openxmlformats.org/officeDocument/2006/relationships/slideLayout" Target="../slideLayouts/slideLayout2.xml"/><Relationship Id="rId2" Type="http://schemas.openxmlformats.org/officeDocument/2006/relationships/hyperlink" Target="http://www.windows.ucar.edu/tour/link=/our_solar_system/dwarf_planets/dwarf_planets.html" TargetMode="External"/></Relationships>
</file>

<file path=ppt/slides/_rels/slide6.xml.rels><?xml version="1.0" encoding="UTF-8" standalone="yes"?>
<Relationships xmlns="http://schemas.openxmlformats.org/package/2006/relationships"><Relationship Id="rId11" Type="http://schemas.openxmlformats.org/officeDocument/2006/relationships/slide" Target="slide48.xml"/><Relationship Id="rId12" Type="http://schemas.openxmlformats.org/officeDocument/2006/relationships/slide" Target="slide11.xml"/><Relationship Id="rId13" Type="http://schemas.openxmlformats.org/officeDocument/2006/relationships/slide" Target="slide4.xml"/><Relationship Id="rId14" Type="http://schemas.openxmlformats.org/officeDocument/2006/relationships/slide" Target="slide17.xml"/><Relationship Id="rId15" Type="http://schemas.openxmlformats.org/officeDocument/2006/relationships/slide" Target="slide51.xml"/><Relationship Id="rId16" Type="http://schemas.openxmlformats.org/officeDocument/2006/relationships/slide" Target="slide14.xml"/><Relationship Id="rId17" Type="http://schemas.openxmlformats.org/officeDocument/2006/relationships/slide" Target="slide27.xml"/><Relationship Id="rId18" Type="http://schemas.openxmlformats.org/officeDocument/2006/relationships/slide" Target="slide31.xml"/><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slide" Target="slide49.xml"/><Relationship Id="rId4" Type="http://schemas.openxmlformats.org/officeDocument/2006/relationships/slide" Target="slide5.xml"/><Relationship Id="rId5" Type="http://schemas.openxmlformats.org/officeDocument/2006/relationships/slide" Target="slide50.xml"/><Relationship Id="rId6" Type="http://schemas.openxmlformats.org/officeDocument/2006/relationships/slide" Target="slide47.xml"/><Relationship Id="rId7" Type="http://schemas.openxmlformats.org/officeDocument/2006/relationships/slide" Target="slide2.xml"/><Relationship Id="rId8" Type="http://schemas.openxmlformats.org/officeDocument/2006/relationships/slide" Target="slide3.xml"/><Relationship Id="rId9" Type="http://schemas.openxmlformats.org/officeDocument/2006/relationships/slide" Target="slide24.xml"/><Relationship Id="rId10" Type="http://schemas.openxmlformats.org/officeDocument/2006/relationships/slide" Target="slide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2438401"/>
            <a:ext cx="7772400" cy="1470025"/>
          </a:xfrm>
        </p:spPr>
        <p:txBody>
          <a:bodyPr/>
          <a:lstStyle/>
          <a:p>
            <a:pPr eaLnBrk="1" hangingPunct="1"/>
            <a:r>
              <a:rPr lang="en-US" altLang="en-US" sz="7200">
                <a:solidFill>
                  <a:schemeClr val="accent2"/>
                </a:solidFill>
              </a:rPr>
              <a:t>The Solar System</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33083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438" y="1"/>
            <a:ext cx="3738562"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6"/>
          <p:cNvSpPr txBox="1">
            <a:spLocks noChangeArrowheads="1"/>
          </p:cNvSpPr>
          <p:nvPr/>
        </p:nvSpPr>
        <p:spPr bwMode="auto">
          <a:xfrm>
            <a:off x="2819400" y="6491288"/>
            <a:ext cx="448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See body of Powerpoint for image sources</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16977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555936-0513-3E46-8D5D-12E77A7E30A3}" type="slidenum">
              <a:rPr lang="en-US" altLang="en-US"/>
              <a:pPr eaLnBrk="1" hangingPunct="1"/>
              <a:t>10</a:t>
            </a:fld>
            <a:endParaRPr lang="en-US" altLang="en-US"/>
          </a:p>
        </p:txBody>
      </p:sp>
      <p:sp>
        <p:nvSpPr>
          <p:cNvPr id="9219" name="Rectangle 2"/>
          <p:cNvSpPr>
            <a:spLocks noGrp="1" noChangeArrowheads="1"/>
          </p:cNvSpPr>
          <p:nvPr>
            <p:ph type="title"/>
          </p:nvPr>
        </p:nvSpPr>
        <p:spPr/>
        <p:txBody>
          <a:bodyPr/>
          <a:lstStyle/>
          <a:p>
            <a:pPr eaLnBrk="1" hangingPunct="1"/>
            <a:r>
              <a:rPr lang="en-US" altLang="en-US" sz="8000" b="1">
                <a:solidFill>
                  <a:srgbClr val="CC3300"/>
                </a:solidFill>
              </a:rPr>
              <a:t>Mercury(cont’d)</a:t>
            </a:r>
          </a:p>
        </p:txBody>
      </p:sp>
      <p:sp>
        <p:nvSpPr>
          <p:cNvPr id="9220"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altLang="en-US" b="1" dirty="0">
                <a:solidFill>
                  <a:schemeClr val="accent2"/>
                </a:solidFill>
              </a:rPr>
              <a:t>Ability to support life- </a:t>
            </a:r>
            <a:r>
              <a:rPr lang="en-US" altLang="en-US" b="1" dirty="0" smtClean="0">
                <a:solidFill>
                  <a:schemeClr val="accent2"/>
                </a:solidFill>
              </a:rPr>
              <a:t>___________________________, </a:t>
            </a:r>
            <a:r>
              <a:rPr lang="en-US" altLang="en-US" b="1" dirty="0">
                <a:solidFill>
                  <a:schemeClr val="accent2"/>
                </a:solidFill>
              </a:rPr>
              <a:t>there is </a:t>
            </a:r>
            <a:r>
              <a:rPr lang="en-US" altLang="en-US" b="1" dirty="0" smtClean="0">
                <a:solidFill>
                  <a:schemeClr val="accent2"/>
                </a:solidFill>
              </a:rPr>
              <a:t>_____________________any </a:t>
            </a:r>
            <a:r>
              <a:rPr lang="en-US" altLang="en-US" b="1" dirty="0">
                <a:solidFill>
                  <a:schemeClr val="accent2"/>
                </a:solidFill>
              </a:rPr>
              <a:t>sign of life on Mercury, </a:t>
            </a:r>
            <a:r>
              <a:rPr lang="en-US" altLang="en-US" b="1" dirty="0" smtClean="0">
                <a:solidFill>
                  <a:schemeClr val="accent2"/>
                </a:solidFill>
              </a:rPr>
              <a:t>____________________________________and ________________________along </a:t>
            </a:r>
            <a:r>
              <a:rPr lang="en-US" altLang="en-US" b="1" dirty="0">
                <a:solidFill>
                  <a:schemeClr val="accent2"/>
                </a:solidFill>
              </a:rPr>
              <a:t>with </a:t>
            </a:r>
            <a:r>
              <a:rPr lang="en-US" altLang="en-US" b="1" dirty="0" smtClean="0">
                <a:solidFill>
                  <a:schemeClr val="accent2"/>
                </a:solidFill>
              </a:rPr>
              <a:t>____________________temperatures </a:t>
            </a:r>
            <a:r>
              <a:rPr lang="en-US" altLang="en-US" b="1" dirty="0">
                <a:solidFill>
                  <a:schemeClr val="accent2"/>
                </a:solidFill>
              </a:rPr>
              <a:t>make life unlikely</a:t>
            </a:r>
          </a:p>
          <a:p>
            <a:pPr eaLnBrk="1" hangingPunct="1">
              <a:lnSpc>
                <a:spcPct val="90000"/>
              </a:lnSpc>
            </a:pPr>
            <a:r>
              <a:rPr lang="en-US" altLang="en-US" dirty="0">
                <a:solidFill>
                  <a:schemeClr val="accent2"/>
                </a:solidFill>
              </a:rPr>
              <a:t>Moons- none</a:t>
            </a:r>
          </a:p>
          <a:p>
            <a:pPr eaLnBrk="1" hangingPunct="1">
              <a:lnSpc>
                <a:spcPct val="90000"/>
              </a:lnSpc>
            </a:pPr>
            <a:r>
              <a:rPr lang="en-US" altLang="en-US" dirty="0">
                <a:solidFill>
                  <a:schemeClr val="accent2"/>
                </a:solidFill>
              </a:rPr>
              <a:t>Rotation- 59 Earth days</a:t>
            </a:r>
          </a:p>
          <a:p>
            <a:pPr eaLnBrk="1" hangingPunct="1">
              <a:lnSpc>
                <a:spcPct val="90000"/>
              </a:lnSpc>
            </a:pPr>
            <a:r>
              <a:rPr lang="en-US" altLang="en-US" dirty="0">
                <a:solidFill>
                  <a:schemeClr val="accent2"/>
                </a:solidFill>
              </a:rPr>
              <a:t>Revolution- .24 Earth years</a:t>
            </a:r>
          </a:p>
          <a:p>
            <a:pPr eaLnBrk="1" hangingPunct="1">
              <a:lnSpc>
                <a:spcPct val="90000"/>
              </a:lnSpc>
            </a:pPr>
            <a:r>
              <a:rPr lang="en-US" altLang="en-US" dirty="0">
                <a:solidFill>
                  <a:schemeClr val="accent2"/>
                </a:solidFill>
              </a:rPr>
              <a:t>Daytime(sunlit side) temperature 430</a:t>
            </a:r>
            <a:r>
              <a:rPr lang="en-US" altLang="en-US" dirty="0">
                <a:solidFill>
                  <a:schemeClr val="accent2"/>
                </a:solidFill>
                <a:ea typeface="Arial" charset="0"/>
                <a:cs typeface="Arial" charset="0"/>
              </a:rPr>
              <a:t>ºC Nighttime(shaded side) temperature</a:t>
            </a:r>
          </a:p>
          <a:p>
            <a:pPr eaLnBrk="1" hangingPunct="1">
              <a:lnSpc>
                <a:spcPct val="90000"/>
              </a:lnSpc>
              <a:buFontTx/>
              <a:buNone/>
            </a:pPr>
            <a:r>
              <a:rPr lang="en-US" altLang="en-US" dirty="0">
                <a:solidFill>
                  <a:schemeClr val="accent2"/>
                </a:solidFill>
                <a:ea typeface="Arial" charset="0"/>
                <a:cs typeface="Arial" charset="0"/>
              </a:rPr>
              <a:t> -190ºC</a:t>
            </a:r>
          </a:p>
        </p:txBody>
      </p:sp>
    </p:spTree>
    <p:extLst>
      <p:ext uri="{BB962C8B-B14F-4D97-AF65-F5344CB8AC3E}">
        <p14:creationId xmlns:p14="http://schemas.microsoft.com/office/powerpoint/2010/main" val="256038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3B8F5D-008F-A54B-9968-7E5E8766A552}" type="slidenum">
              <a:rPr lang="en-US" altLang="en-US"/>
              <a:pPr eaLnBrk="1" hangingPunct="1"/>
              <a:t>11</a:t>
            </a:fld>
            <a:endParaRPr lang="en-US" altLang="en-US"/>
          </a:p>
        </p:txBody>
      </p:sp>
      <p:sp>
        <p:nvSpPr>
          <p:cNvPr id="10243" name="Rectangle 2"/>
          <p:cNvSpPr>
            <a:spLocks noGrp="1" noChangeArrowheads="1"/>
          </p:cNvSpPr>
          <p:nvPr>
            <p:ph type="title" idx="4294967295"/>
          </p:nvPr>
        </p:nvSpPr>
        <p:spPr>
          <a:xfrm>
            <a:off x="1524000" y="274638"/>
            <a:ext cx="8229600" cy="1143000"/>
          </a:xfrm>
        </p:spPr>
        <p:txBody>
          <a:bodyPr/>
          <a:lstStyle/>
          <a:p>
            <a:pPr eaLnBrk="1" hangingPunct="1"/>
            <a:r>
              <a:rPr lang="en-US" altLang="en-US" sz="7200" b="1">
                <a:solidFill>
                  <a:srgbClr val="CC3300"/>
                </a:solidFill>
              </a:rPr>
              <a:t>Mercury</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219201"/>
            <a:ext cx="4638675"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ChangeArrowheads="1"/>
          </p:cNvSpPr>
          <p:nvPr/>
        </p:nvSpPr>
        <p:spPr bwMode="auto">
          <a:xfrm>
            <a:off x="1524001" y="6324600"/>
            <a:ext cx="678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Image on left from http://astrogeology.usgs.gov/Projects/BrowseTheSolarSystem/gifs/mercury2.gif</a:t>
            </a:r>
          </a:p>
        </p:txBody>
      </p:sp>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6764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4527550" y="5867400"/>
            <a:ext cx="6140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Image on right from http://pds.jpl.nasa.gov/planets/images/browse/mercury/mercury1.jpg</a:t>
            </a:r>
          </a:p>
        </p:txBody>
      </p:sp>
    </p:spTree>
    <p:extLst>
      <p:ext uri="{BB962C8B-B14F-4D97-AF65-F5344CB8AC3E}">
        <p14:creationId xmlns:p14="http://schemas.microsoft.com/office/powerpoint/2010/main" val="1822652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3F5D50-8C9A-1A4A-873B-15D25CD331E2}" type="slidenum">
              <a:rPr lang="en-US" altLang="en-US"/>
              <a:pPr eaLnBrk="1" hangingPunct="1"/>
              <a:t>12</a:t>
            </a:fld>
            <a:endParaRPr lang="en-US" altLang="en-US"/>
          </a:p>
        </p:txBody>
      </p:sp>
      <p:sp>
        <p:nvSpPr>
          <p:cNvPr id="11267" name="Rectangle 2"/>
          <p:cNvSpPr>
            <a:spLocks noGrp="1" noChangeArrowheads="1"/>
          </p:cNvSpPr>
          <p:nvPr>
            <p:ph type="title"/>
          </p:nvPr>
        </p:nvSpPr>
        <p:spPr/>
        <p:txBody>
          <a:bodyPr>
            <a:normAutofit fontScale="90000"/>
          </a:bodyPr>
          <a:lstStyle/>
          <a:p>
            <a:pPr eaLnBrk="1" hangingPunct="1"/>
            <a:r>
              <a:rPr lang="en-US" altLang="en-US" sz="9600" b="1">
                <a:solidFill>
                  <a:srgbClr val="FF6600"/>
                </a:solidFill>
              </a:rPr>
              <a:t>Venus</a:t>
            </a:r>
          </a:p>
        </p:txBody>
      </p:sp>
      <p:sp>
        <p:nvSpPr>
          <p:cNvPr id="11268" name="Rectangle 3"/>
          <p:cNvSpPr>
            <a:spLocks noGrp="1" noChangeArrowheads="1"/>
          </p:cNvSpPr>
          <p:nvPr>
            <p:ph type="body" idx="1"/>
          </p:nvPr>
        </p:nvSpPr>
        <p:spPr/>
        <p:txBody>
          <a:bodyPr/>
          <a:lstStyle/>
          <a:p>
            <a:pPr eaLnBrk="1" hangingPunct="1"/>
            <a:r>
              <a:rPr lang="en-US" altLang="en-US" b="1" dirty="0">
                <a:solidFill>
                  <a:schemeClr val="hlink"/>
                </a:solidFill>
              </a:rPr>
              <a:t>Size- </a:t>
            </a:r>
            <a:r>
              <a:rPr lang="en-US" altLang="en-US" b="1" dirty="0" smtClean="0">
                <a:solidFill>
                  <a:schemeClr val="hlink"/>
                </a:solidFill>
              </a:rPr>
              <a:t>______________________________________than </a:t>
            </a:r>
            <a:r>
              <a:rPr lang="en-US" altLang="en-US" b="1" dirty="0">
                <a:solidFill>
                  <a:schemeClr val="hlink"/>
                </a:solidFill>
              </a:rPr>
              <a:t>Earth</a:t>
            </a:r>
          </a:p>
          <a:p>
            <a:pPr eaLnBrk="1" hangingPunct="1">
              <a:buFontTx/>
              <a:buNone/>
            </a:pPr>
            <a:r>
              <a:rPr lang="en-US" altLang="en-US" b="1" dirty="0">
                <a:solidFill>
                  <a:schemeClr val="hlink"/>
                </a:solidFill>
              </a:rPr>
              <a:t>   95% of Earth’s diameter, it is 12,104 km</a:t>
            </a:r>
          </a:p>
          <a:p>
            <a:pPr eaLnBrk="1" hangingPunct="1"/>
            <a:r>
              <a:rPr lang="en-US" altLang="en-US" b="1" dirty="0">
                <a:solidFill>
                  <a:schemeClr val="hlink"/>
                </a:solidFill>
              </a:rPr>
              <a:t>Distance from sun- </a:t>
            </a:r>
            <a:r>
              <a:rPr lang="en-US" altLang="en-US" b="1" dirty="0" smtClean="0">
                <a:solidFill>
                  <a:schemeClr val="hlink"/>
                </a:solidFill>
              </a:rPr>
              <a:t>____________________________________of </a:t>
            </a:r>
            <a:r>
              <a:rPr lang="en-US" altLang="en-US" b="1" dirty="0">
                <a:solidFill>
                  <a:schemeClr val="hlink"/>
                </a:solidFill>
              </a:rPr>
              <a:t>Earth’s, it is 108,000,000 km from sun</a:t>
            </a:r>
          </a:p>
          <a:p>
            <a:pPr eaLnBrk="1" hangingPunct="1"/>
            <a:r>
              <a:rPr lang="en-US" altLang="en-US" b="1" dirty="0">
                <a:solidFill>
                  <a:schemeClr val="hlink"/>
                </a:solidFill>
              </a:rPr>
              <a:t>Surface- covered with </a:t>
            </a:r>
            <a:r>
              <a:rPr lang="en-US" altLang="en-US" b="1" dirty="0" smtClean="0">
                <a:solidFill>
                  <a:schemeClr val="hlink"/>
                </a:solidFill>
              </a:rPr>
              <a:t>______________________________________________________________________________________________________________, </a:t>
            </a:r>
            <a:r>
              <a:rPr lang="en-US" altLang="en-US" b="1" dirty="0">
                <a:solidFill>
                  <a:schemeClr val="hlink"/>
                </a:solidFill>
              </a:rPr>
              <a:t>has </a:t>
            </a:r>
            <a:r>
              <a:rPr lang="en-US" altLang="en-US" b="1" dirty="0" smtClean="0">
                <a:solidFill>
                  <a:schemeClr val="hlink"/>
                </a:solidFill>
              </a:rPr>
              <a:t>____________________________________with </a:t>
            </a:r>
            <a:r>
              <a:rPr lang="en-US" altLang="en-US" b="1" dirty="0">
                <a:solidFill>
                  <a:schemeClr val="hlink"/>
                </a:solidFill>
              </a:rPr>
              <a:t>lava flows and strange domes</a:t>
            </a:r>
          </a:p>
          <a:p>
            <a:pPr eaLnBrk="1" hangingPunct="1"/>
            <a:endParaRPr lang="en-US" altLang="en-US" b="1" dirty="0">
              <a:solidFill>
                <a:schemeClr val="hlink"/>
              </a:solidFill>
            </a:endParaRPr>
          </a:p>
        </p:txBody>
      </p:sp>
    </p:spTree>
    <p:extLst>
      <p:ext uri="{BB962C8B-B14F-4D97-AF65-F5344CB8AC3E}">
        <p14:creationId xmlns:p14="http://schemas.microsoft.com/office/powerpoint/2010/main" val="1608448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EE1577-8672-E141-8C74-A9108DB4007C}" type="slidenum">
              <a:rPr lang="en-US" altLang="en-US"/>
              <a:pPr eaLnBrk="1" hangingPunct="1"/>
              <a:t>13</a:t>
            </a:fld>
            <a:endParaRPr lang="en-US" altLang="en-US"/>
          </a:p>
        </p:txBody>
      </p:sp>
      <p:sp>
        <p:nvSpPr>
          <p:cNvPr id="12291" name="Rectangle 2"/>
          <p:cNvSpPr>
            <a:spLocks noGrp="1" noChangeArrowheads="1"/>
          </p:cNvSpPr>
          <p:nvPr>
            <p:ph type="title"/>
          </p:nvPr>
        </p:nvSpPr>
        <p:spPr/>
        <p:txBody>
          <a:bodyPr/>
          <a:lstStyle/>
          <a:p>
            <a:pPr eaLnBrk="1" hangingPunct="1"/>
            <a:r>
              <a:rPr lang="en-US" altLang="en-US" sz="7200" b="1">
                <a:solidFill>
                  <a:srgbClr val="FF6600"/>
                </a:solidFill>
              </a:rPr>
              <a:t>Venus (cont’d)</a:t>
            </a:r>
          </a:p>
        </p:txBody>
      </p:sp>
      <p:sp>
        <p:nvSpPr>
          <p:cNvPr id="12292" name="Rectangle 3"/>
          <p:cNvSpPr>
            <a:spLocks noGrp="1" noChangeArrowheads="1"/>
          </p:cNvSpPr>
          <p:nvPr>
            <p:ph type="body" idx="1"/>
          </p:nvPr>
        </p:nvSpPr>
        <p:spPr/>
        <p:txBody>
          <a:bodyPr/>
          <a:lstStyle/>
          <a:p>
            <a:pPr eaLnBrk="1" hangingPunct="1"/>
            <a:r>
              <a:rPr lang="en-US" altLang="en-US" b="1" dirty="0">
                <a:solidFill>
                  <a:schemeClr val="hlink"/>
                </a:solidFill>
              </a:rPr>
              <a:t>Atmosphere- </a:t>
            </a:r>
            <a:r>
              <a:rPr lang="en-US" altLang="en-US" b="1" dirty="0" smtClean="0">
                <a:solidFill>
                  <a:schemeClr val="hlink"/>
                </a:solidFill>
              </a:rPr>
              <a:t>____________________________________________________________________________, </a:t>
            </a:r>
            <a:r>
              <a:rPr lang="en-US" altLang="en-US" b="1" dirty="0">
                <a:solidFill>
                  <a:schemeClr val="hlink"/>
                </a:solidFill>
              </a:rPr>
              <a:t>mostly </a:t>
            </a:r>
            <a:r>
              <a:rPr lang="en-US" altLang="en-US" b="1" dirty="0" smtClean="0">
                <a:solidFill>
                  <a:schemeClr val="hlink"/>
                </a:solidFill>
              </a:rPr>
              <a:t>___________________________________________________________________________, </a:t>
            </a:r>
            <a:r>
              <a:rPr lang="en-US" altLang="en-US" b="1" dirty="0">
                <a:solidFill>
                  <a:schemeClr val="hlink"/>
                </a:solidFill>
              </a:rPr>
              <a:t>clouds partly </a:t>
            </a:r>
            <a:r>
              <a:rPr lang="en-US" altLang="en-US" b="1" dirty="0" smtClean="0">
                <a:solidFill>
                  <a:schemeClr val="hlink"/>
                </a:solidFill>
              </a:rPr>
              <a:t>____________________________________________</a:t>
            </a:r>
            <a:endParaRPr lang="en-US" altLang="en-US" b="1" dirty="0">
              <a:solidFill>
                <a:schemeClr val="hlink"/>
              </a:solidFill>
            </a:endParaRPr>
          </a:p>
          <a:p>
            <a:pPr eaLnBrk="1" hangingPunct="1"/>
            <a:r>
              <a:rPr lang="en-US" altLang="en-US" b="1" dirty="0">
                <a:solidFill>
                  <a:schemeClr val="hlink"/>
                </a:solidFill>
              </a:rPr>
              <a:t>Atmospheric pressure is </a:t>
            </a:r>
            <a:r>
              <a:rPr lang="en-US" altLang="en-US" b="1" dirty="0" smtClean="0">
                <a:solidFill>
                  <a:schemeClr val="hlink"/>
                </a:solidFill>
              </a:rPr>
              <a:t>____________________________________________________________________________________and </a:t>
            </a:r>
            <a:r>
              <a:rPr lang="en-US" altLang="en-US" b="1" dirty="0">
                <a:solidFill>
                  <a:schemeClr val="hlink"/>
                </a:solidFill>
              </a:rPr>
              <a:t>would </a:t>
            </a:r>
            <a:r>
              <a:rPr lang="en-US" altLang="en-US" b="1" dirty="0" smtClean="0">
                <a:solidFill>
                  <a:schemeClr val="hlink"/>
                </a:solidFill>
              </a:rPr>
              <a:t>____________________a </a:t>
            </a:r>
            <a:r>
              <a:rPr lang="en-US" altLang="en-US" b="1" dirty="0">
                <a:solidFill>
                  <a:schemeClr val="hlink"/>
                </a:solidFill>
              </a:rPr>
              <a:t>human</a:t>
            </a:r>
          </a:p>
          <a:p>
            <a:pPr eaLnBrk="1" hangingPunct="1">
              <a:buFontTx/>
              <a:buNone/>
            </a:pPr>
            <a:endParaRPr lang="en-US" altLang="en-US" sz="3600" b="1" dirty="0">
              <a:solidFill>
                <a:schemeClr val="hlink"/>
              </a:solidFill>
            </a:endParaRPr>
          </a:p>
        </p:txBody>
      </p:sp>
    </p:spTree>
    <p:extLst>
      <p:ext uri="{BB962C8B-B14F-4D97-AF65-F5344CB8AC3E}">
        <p14:creationId xmlns:p14="http://schemas.microsoft.com/office/powerpoint/2010/main" val="668984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613330-2BCC-DC45-BB89-8BCB79758145}" type="slidenum">
              <a:rPr lang="en-US" altLang="en-US"/>
              <a:pPr eaLnBrk="1" hangingPunct="1"/>
              <a:t>14</a:t>
            </a:fld>
            <a:endParaRPr lang="en-US" altLang="en-US"/>
          </a:p>
        </p:txBody>
      </p:sp>
      <p:sp>
        <p:nvSpPr>
          <p:cNvPr id="13315" name="Rectangle 2"/>
          <p:cNvSpPr>
            <a:spLocks noGrp="1" noChangeArrowheads="1"/>
          </p:cNvSpPr>
          <p:nvPr>
            <p:ph type="title"/>
          </p:nvPr>
        </p:nvSpPr>
        <p:spPr/>
        <p:txBody>
          <a:bodyPr/>
          <a:lstStyle/>
          <a:p>
            <a:pPr eaLnBrk="1" hangingPunct="1"/>
            <a:r>
              <a:rPr lang="en-US" altLang="en-US" sz="6600" b="1">
                <a:solidFill>
                  <a:srgbClr val="FF6600"/>
                </a:solidFill>
              </a:rPr>
              <a:t>Venus (cont’d)</a:t>
            </a:r>
          </a:p>
        </p:txBody>
      </p:sp>
      <p:sp>
        <p:nvSpPr>
          <p:cNvPr id="13316" name="Rectangle 3"/>
          <p:cNvSpPr>
            <a:spLocks noGrp="1" noChangeArrowheads="1"/>
          </p:cNvSpPr>
          <p:nvPr>
            <p:ph type="body" idx="1"/>
          </p:nvPr>
        </p:nvSpPr>
        <p:spPr/>
        <p:txBody>
          <a:bodyPr/>
          <a:lstStyle/>
          <a:p>
            <a:pPr eaLnBrk="1" hangingPunct="1">
              <a:lnSpc>
                <a:spcPct val="90000"/>
              </a:lnSpc>
            </a:pPr>
            <a:r>
              <a:rPr lang="en-US" altLang="en-US" b="1" dirty="0">
                <a:solidFill>
                  <a:schemeClr val="hlink"/>
                </a:solidFill>
              </a:rPr>
              <a:t>Atmosphere continued- </a:t>
            </a:r>
            <a:r>
              <a:rPr lang="en-US" altLang="en-US" b="1" dirty="0" smtClean="0">
                <a:solidFill>
                  <a:schemeClr val="hlink"/>
                </a:solidFill>
              </a:rPr>
              <a:t>___________________________________________________________________so </a:t>
            </a:r>
            <a:r>
              <a:rPr lang="en-US" altLang="en-US" b="1" dirty="0">
                <a:solidFill>
                  <a:schemeClr val="hlink"/>
                </a:solidFill>
              </a:rPr>
              <a:t>greenhouse effect is </a:t>
            </a:r>
            <a:r>
              <a:rPr lang="en-US" altLang="en-US" b="1" dirty="0" smtClean="0">
                <a:solidFill>
                  <a:schemeClr val="hlink"/>
                </a:solidFill>
              </a:rPr>
              <a:t>_______________________</a:t>
            </a:r>
            <a:endParaRPr lang="en-US" altLang="en-US" b="1" dirty="0">
              <a:solidFill>
                <a:schemeClr val="hlink"/>
              </a:solidFill>
            </a:endParaRPr>
          </a:p>
          <a:p>
            <a:pPr eaLnBrk="1" hangingPunct="1">
              <a:lnSpc>
                <a:spcPct val="90000"/>
              </a:lnSpc>
            </a:pPr>
            <a:r>
              <a:rPr lang="en-US" altLang="en-US" b="1" dirty="0">
                <a:solidFill>
                  <a:schemeClr val="hlink"/>
                </a:solidFill>
              </a:rPr>
              <a:t>Has clouds of </a:t>
            </a:r>
            <a:r>
              <a:rPr lang="en-US" altLang="en-US" b="1" dirty="0" smtClean="0">
                <a:solidFill>
                  <a:schemeClr val="hlink"/>
                </a:solidFill>
              </a:rPr>
              <a:t>_________________________________________</a:t>
            </a:r>
            <a:endParaRPr lang="en-US" altLang="en-US" b="1" dirty="0">
              <a:solidFill>
                <a:schemeClr val="hlink"/>
              </a:solidFill>
            </a:endParaRPr>
          </a:p>
          <a:p>
            <a:pPr eaLnBrk="1" hangingPunct="1">
              <a:lnSpc>
                <a:spcPct val="90000"/>
              </a:lnSpc>
            </a:pPr>
            <a:endParaRPr lang="en-US" altLang="en-US" b="1" dirty="0">
              <a:solidFill>
                <a:schemeClr val="hlink"/>
              </a:solidFill>
            </a:endParaRPr>
          </a:p>
          <a:p>
            <a:pPr eaLnBrk="1" hangingPunct="1">
              <a:lnSpc>
                <a:spcPct val="90000"/>
              </a:lnSpc>
            </a:pPr>
            <a:r>
              <a:rPr lang="en-US" altLang="en-US" b="1" dirty="0">
                <a:solidFill>
                  <a:schemeClr val="hlink"/>
                </a:solidFill>
              </a:rPr>
              <a:t>Ability to support life- Life does </a:t>
            </a:r>
            <a:r>
              <a:rPr lang="en-US" altLang="en-US" b="1" dirty="0" smtClean="0">
                <a:solidFill>
                  <a:schemeClr val="hlink"/>
                </a:solidFill>
              </a:rPr>
              <a:t>___________________appear </a:t>
            </a:r>
            <a:r>
              <a:rPr lang="en-US" altLang="en-US" b="1" dirty="0">
                <a:solidFill>
                  <a:schemeClr val="hlink"/>
                </a:solidFill>
              </a:rPr>
              <a:t>to exist on Venus, </a:t>
            </a:r>
            <a:r>
              <a:rPr lang="en-US" altLang="en-US" b="1" dirty="0" smtClean="0">
                <a:solidFill>
                  <a:schemeClr val="hlink"/>
                </a:solidFill>
              </a:rPr>
              <a:t>______________________________along </a:t>
            </a:r>
            <a:r>
              <a:rPr lang="en-US" altLang="en-US" b="1" dirty="0">
                <a:solidFill>
                  <a:schemeClr val="hlink"/>
                </a:solidFill>
              </a:rPr>
              <a:t>with </a:t>
            </a:r>
            <a:r>
              <a:rPr lang="en-US" altLang="en-US" b="1" dirty="0" smtClean="0">
                <a:solidFill>
                  <a:schemeClr val="hlink"/>
                </a:solidFill>
              </a:rPr>
              <a:t>_____________________________________________ </a:t>
            </a:r>
            <a:r>
              <a:rPr lang="en-US" altLang="en-US" b="1" dirty="0">
                <a:solidFill>
                  <a:schemeClr val="hlink"/>
                </a:solidFill>
              </a:rPr>
              <a:t>and </a:t>
            </a:r>
            <a:r>
              <a:rPr lang="en-US" altLang="en-US" b="1" dirty="0" smtClean="0">
                <a:solidFill>
                  <a:schemeClr val="hlink"/>
                </a:solidFill>
              </a:rPr>
              <a:t>__________________________________make </a:t>
            </a:r>
            <a:r>
              <a:rPr lang="en-US" altLang="en-US" b="1" dirty="0">
                <a:solidFill>
                  <a:schemeClr val="hlink"/>
                </a:solidFill>
              </a:rPr>
              <a:t>life on Venus unlikely</a:t>
            </a:r>
          </a:p>
          <a:p>
            <a:pPr eaLnBrk="1" hangingPunct="1">
              <a:lnSpc>
                <a:spcPct val="90000"/>
              </a:lnSpc>
              <a:buFontTx/>
              <a:buNone/>
            </a:pPr>
            <a:endParaRPr lang="en-US" altLang="en-US" dirty="0">
              <a:solidFill>
                <a:schemeClr val="hlink"/>
              </a:solidFill>
            </a:endParaRPr>
          </a:p>
          <a:p>
            <a:pPr eaLnBrk="1" hangingPunct="1">
              <a:lnSpc>
                <a:spcPct val="90000"/>
              </a:lnSpc>
            </a:pPr>
            <a:endParaRPr lang="en-US" altLang="en-US" dirty="0">
              <a:solidFill>
                <a:schemeClr val="hlink"/>
              </a:solidFill>
            </a:endParaRPr>
          </a:p>
          <a:p>
            <a:pPr eaLnBrk="1" hangingPunct="1">
              <a:lnSpc>
                <a:spcPct val="90000"/>
              </a:lnSpc>
            </a:pPr>
            <a:endParaRPr lang="en-US" altLang="en-US" b="1" dirty="0">
              <a:solidFill>
                <a:schemeClr val="hlink"/>
              </a:solidFill>
            </a:endParaRPr>
          </a:p>
          <a:p>
            <a:pPr eaLnBrk="1" hangingPunct="1">
              <a:lnSpc>
                <a:spcPct val="90000"/>
              </a:lnSpc>
            </a:pPr>
            <a:endParaRPr lang="en-US" altLang="en-US" sz="2400" dirty="0"/>
          </a:p>
        </p:txBody>
      </p:sp>
    </p:spTree>
    <p:extLst>
      <p:ext uri="{BB962C8B-B14F-4D97-AF65-F5344CB8AC3E}">
        <p14:creationId xmlns:p14="http://schemas.microsoft.com/office/powerpoint/2010/main" val="1542708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C69814-B7E0-7540-A638-D271EE86CFA6}" type="slidenum">
              <a:rPr lang="en-US" altLang="en-US"/>
              <a:pPr eaLnBrk="1" hangingPunct="1"/>
              <a:t>15</a:t>
            </a:fld>
            <a:endParaRPr lang="en-US" altLang="en-US"/>
          </a:p>
        </p:txBody>
      </p:sp>
      <p:sp>
        <p:nvSpPr>
          <p:cNvPr id="14339" name="Rectangle 2"/>
          <p:cNvSpPr>
            <a:spLocks noGrp="1" noChangeArrowheads="1"/>
          </p:cNvSpPr>
          <p:nvPr>
            <p:ph type="title"/>
          </p:nvPr>
        </p:nvSpPr>
        <p:spPr/>
        <p:txBody>
          <a:bodyPr/>
          <a:lstStyle/>
          <a:p>
            <a:pPr eaLnBrk="1" hangingPunct="1"/>
            <a:r>
              <a:rPr lang="en-US" altLang="en-US" sz="6600" b="1">
                <a:solidFill>
                  <a:srgbClr val="FF6600"/>
                </a:solidFill>
              </a:rPr>
              <a:t>Venus (cont’d)</a:t>
            </a:r>
          </a:p>
        </p:txBody>
      </p:sp>
      <p:sp>
        <p:nvSpPr>
          <p:cNvPr id="14340" name="Rectangle 3"/>
          <p:cNvSpPr>
            <a:spLocks noGrp="1" noChangeArrowheads="1"/>
          </p:cNvSpPr>
          <p:nvPr>
            <p:ph type="body" idx="1"/>
          </p:nvPr>
        </p:nvSpPr>
        <p:spPr/>
        <p:txBody>
          <a:bodyPr>
            <a:normAutofit lnSpcReduction="10000"/>
          </a:bodyPr>
          <a:lstStyle/>
          <a:p>
            <a:pPr eaLnBrk="1" hangingPunct="1">
              <a:lnSpc>
                <a:spcPct val="90000"/>
              </a:lnSpc>
            </a:pPr>
            <a:r>
              <a:rPr lang="en-US" altLang="en-US" dirty="0">
                <a:solidFill>
                  <a:schemeClr val="hlink"/>
                </a:solidFill>
              </a:rPr>
              <a:t>Sometimes called </a:t>
            </a:r>
            <a:r>
              <a:rPr lang="en-US" altLang="en-US" dirty="0" smtClean="0">
                <a:solidFill>
                  <a:schemeClr val="hlink"/>
                </a:solidFill>
              </a:rPr>
              <a:t>“________________________________________”  </a:t>
            </a:r>
            <a:r>
              <a:rPr lang="en-US" altLang="en-US" dirty="0">
                <a:solidFill>
                  <a:schemeClr val="hlink"/>
                </a:solidFill>
              </a:rPr>
              <a:t>or </a:t>
            </a:r>
            <a:r>
              <a:rPr lang="en-US" altLang="en-US" dirty="0" smtClean="0">
                <a:solidFill>
                  <a:schemeClr val="hlink"/>
                </a:solidFill>
              </a:rPr>
              <a:t>“__________________________________________” </a:t>
            </a:r>
            <a:r>
              <a:rPr lang="en-US" altLang="en-US" dirty="0">
                <a:solidFill>
                  <a:schemeClr val="hlink"/>
                </a:solidFill>
              </a:rPr>
              <a:t>due to similarity</a:t>
            </a:r>
            <a:endParaRPr lang="en-US" altLang="en-US" u="sng" dirty="0">
              <a:solidFill>
                <a:schemeClr val="hlink"/>
              </a:solidFill>
            </a:endParaRPr>
          </a:p>
          <a:p>
            <a:pPr eaLnBrk="1" hangingPunct="1">
              <a:lnSpc>
                <a:spcPct val="90000"/>
              </a:lnSpc>
            </a:pPr>
            <a:r>
              <a:rPr lang="en-US" altLang="en-US" u="sng" dirty="0" smtClean="0">
                <a:solidFill>
                  <a:schemeClr val="hlink"/>
                </a:solidFill>
              </a:rPr>
              <a:t>___________________________________________- </a:t>
            </a:r>
            <a:r>
              <a:rPr lang="en-US" altLang="en-US" dirty="0" smtClean="0">
                <a:solidFill>
                  <a:schemeClr val="hlink"/>
                </a:solidFill>
              </a:rPr>
              <a:t>rotates </a:t>
            </a:r>
            <a:r>
              <a:rPr lang="en-US" altLang="en-US" dirty="0">
                <a:solidFill>
                  <a:schemeClr val="hlink"/>
                </a:solidFill>
              </a:rPr>
              <a:t>“backward” from east to west (opposite of Earth)</a:t>
            </a:r>
          </a:p>
          <a:p>
            <a:pPr eaLnBrk="1" hangingPunct="1">
              <a:lnSpc>
                <a:spcPct val="90000"/>
              </a:lnSpc>
            </a:pPr>
            <a:r>
              <a:rPr lang="en-US" altLang="en-US" dirty="0">
                <a:solidFill>
                  <a:schemeClr val="hlink"/>
                </a:solidFill>
              </a:rPr>
              <a:t>Rotates very slowly, one rotation takes </a:t>
            </a:r>
            <a:r>
              <a:rPr lang="en-US" altLang="en-US" dirty="0" smtClean="0">
                <a:solidFill>
                  <a:schemeClr val="hlink"/>
                </a:solidFill>
              </a:rPr>
              <a:t>__________________________________________________and </a:t>
            </a:r>
            <a:r>
              <a:rPr lang="en-US" altLang="en-US" dirty="0">
                <a:solidFill>
                  <a:schemeClr val="hlink"/>
                </a:solidFill>
              </a:rPr>
              <a:t>one revolution around sun takes </a:t>
            </a:r>
            <a:r>
              <a:rPr lang="en-US" altLang="en-US" dirty="0" smtClean="0">
                <a:solidFill>
                  <a:schemeClr val="hlink"/>
                </a:solidFill>
              </a:rPr>
              <a:t>_________________________________________________(</a:t>
            </a:r>
            <a:r>
              <a:rPr lang="en-US" altLang="en-US" dirty="0">
                <a:solidFill>
                  <a:schemeClr val="hlink"/>
                </a:solidFill>
              </a:rPr>
              <a:t>One day is longer than one year)</a:t>
            </a:r>
          </a:p>
          <a:p>
            <a:pPr eaLnBrk="1" hangingPunct="1">
              <a:lnSpc>
                <a:spcPct val="90000"/>
              </a:lnSpc>
            </a:pPr>
            <a:r>
              <a:rPr lang="en-US" altLang="en-US" dirty="0">
                <a:solidFill>
                  <a:schemeClr val="hlink"/>
                </a:solidFill>
              </a:rPr>
              <a:t>Moons- None</a:t>
            </a:r>
          </a:p>
        </p:txBody>
      </p:sp>
    </p:spTree>
    <p:extLst>
      <p:ext uri="{BB962C8B-B14F-4D97-AF65-F5344CB8AC3E}">
        <p14:creationId xmlns:p14="http://schemas.microsoft.com/office/powerpoint/2010/main" val="1734227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A3BFC9-F79C-B144-831A-2A15D1BCAA2F}" type="slidenum">
              <a:rPr lang="en-US" altLang="en-US"/>
              <a:pPr eaLnBrk="1" hangingPunct="1"/>
              <a:t>16</a:t>
            </a:fld>
            <a:endParaRPr lang="en-US" altLang="en-US"/>
          </a:p>
        </p:txBody>
      </p:sp>
      <p:sp>
        <p:nvSpPr>
          <p:cNvPr id="15363" name="Rectangle 4"/>
          <p:cNvSpPr>
            <a:spLocks noGrp="1" noChangeArrowheads="1"/>
          </p:cNvSpPr>
          <p:nvPr>
            <p:ph type="title"/>
          </p:nvPr>
        </p:nvSpPr>
        <p:spPr/>
        <p:txBody>
          <a:bodyPr/>
          <a:lstStyle/>
          <a:p>
            <a:pPr eaLnBrk="1" hangingPunct="1"/>
            <a:r>
              <a:rPr lang="en-US" altLang="en-US" sz="8800" b="1">
                <a:solidFill>
                  <a:srgbClr val="FF6600"/>
                </a:solidFill>
              </a:rPr>
              <a:t>Venus</a:t>
            </a:r>
          </a:p>
        </p:txBody>
      </p:sp>
      <p:pic>
        <p:nvPicPr>
          <p:cNvPr id="1536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1938" y="1371600"/>
            <a:ext cx="5326062"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8"/>
          <p:cNvSpPr>
            <a:spLocks noChangeArrowheads="1"/>
          </p:cNvSpPr>
          <p:nvPr/>
        </p:nvSpPr>
        <p:spPr bwMode="auto">
          <a:xfrm>
            <a:off x="4343401" y="5562600"/>
            <a:ext cx="61706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t>Phases of Venus </a:t>
            </a:r>
            <a:r>
              <a:rPr lang="en-US" altLang="en-US" sz="1200"/>
              <a:t>Image from http://www.spacestationinfo.com/images/venus-phase1.gif</a:t>
            </a:r>
          </a:p>
        </p:txBody>
      </p:sp>
      <p:pic>
        <p:nvPicPr>
          <p:cNvPr id="1536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3886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10"/>
          <p:cNvSpPr>
            <a:spLocks noChangeArrowheads="1"/>
          </p:cNvSpPr>
          <p:nvPr/>
        </p:nvSpPr>
        <p:spPr bwMode="auto">
          <a:xfrm>
            <a:off x="1524001" y="6118226"/>
            <a:ext cx="4113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a:t>Image on left from http://rocksfromspace.open.ac.uk/images/venus.jpg</a:t>
            </a:r>
          </a:p>
        </p:txBody>
      </p:sp>
    </p:spTree>
    <p:extLst>
      <p:ext uri="{BB962C8B-B14F-4D97-AF65-F5344CB8AC3E}">
        <p14:creationId xmlns:p14="http://schemas.microsoft.com/office/powerpoint/2010/main" val="1507249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8953A0-0DF1-8540-8688-388A5C6EBC40}" type="slidenum">
              <a:rPr lang="en-US" altLang="en-US"/>
              <a:pPr eaLnBrk="1" hangingPunct="1"/>
              <a:t>17</a:t>
            </a:fld>
            <a:endParaRPr lang="en-US" altLang="en-US"/>
          </a:p>
        </p:txBody>
      </p:sp>
      <p:sp>
        <p:nvSpPr>
          <p:cNvPr id="16387" name="Rectangle 2"/>
          <p:cNvSpPr>
            <a:spLocks noGrp="1" noChangeArrowheads="1"/>
          </p:cNvSpPr>
          <p:nvPr>
            <p:ph type="title"/>
          </p:nvPr>
        </p:nvSpPr>
        <p:spPr/>
        <p:txBody>
          <a:bodyPr>
            <a:normAutofit fontScale="90000"/>
          </a:bodyPr>
          <a:lstStyle/>
          <a:p>
            <a:pPr eaLnBrk="1" hangingPunct="1"/>
            <a:r>
              <a:rPr lang="en-US" altLang="en-US" sz="9600" b="1">
                <a:solidFill>
                  <a:schemeClr val="accent2"/>
                </a:solidFill>
              </a:rPr>
              <a:t>E</a:t>
            </a:r>
            <a:r>
              <a:rPr lang="en-US" altLang="en-US" sz="9600" b="1">
                <a:solidFill>
                  <a:srgbClr val="008000"/>
                </a:solidFill>
              </a:rPr>
              <a:t>a</a:t>
            </a:r>
            <a:r>
              <a:rPr lang="en-US" altLang="en-US" sz="9600" b="1">
                <a:solidFill>
                  <a:schemeClr val="accent2"/>
                </a:solidFill>
              </a:rPr>
              <a:t>r</a:t>
            </a:r>
            <a:r>
              <a:rPr lang="en-US" altLang="en-US" sz="9600" b="1">
                <a:solidFill>
                  <a:srgbClr val="008000"/>
                </a:solidFill>
              </a:rPr>
              <a:t>t</a:t>
            </a:r>
            <a:r>
              <a:rPr lang="en-US" altLang="en-US" sz="9600" b="1">
                <a:solidFill>
                  <a:schemeClr val="accent2"/>
                </a:solidFill>
              </a:rPr>
              <a:t>h</a:t>
            </a:r>
          </a:p>
        </p:txBody>
      </p:sp>
      <p:sp>
        <p:nvSpPr>
          <p:cNvPr id="16388" name="Rectangle 3"/>
          <p:cNvSpPr>
            <a:spLocks noGrp="1" noChangeArrowheads="1"/>
          </p:cNvSpPr>
          <p:nvPr>
            <p:ph type="body" idx="1"/>
          </p:nvPr>
        </p:nvSpPr>
        <p:spPr/>
        <p:txBody>
          <a:bodyPr>
            <a:normAutofit fontScale="92500" lnSpcReduction="10000"/>
          </a:bodyPr>
          <a:lstStyle/>
          <a:p>
            <a:pPr eaLnBrk="1" hangingPunct="1"/>
            <a:r>
              <a:rPr lang="en-US" altLang="en-US" sz="3600" b="1" dirty="0">
                <a:solidFill>
                  <a:schemeClr val="accent2"/>
                </a:solidFill>
              </a:rPr>
              <a:t>Size- 12,756 km diameter</a:t>
            </a:r>
          </a:p>
          <a:p>
            <a:pPr eaLnBrk="1" hangingPunct="1"/>
            <a:r>
              <a:rPr lang="en-US" altLang="en-US" sz="3600" b="1" dirty="0">
                <a:solidFill>
                  <a:schemeClr val="accent2"/>
                </a:solidFill>
              </a:rPr>
              <a:t>Distance from Sun- 150,000,000 km</a:t>
            </a:r>
            <a:r>
              <a:rPr lang="en-US" altLang="en-US" sz="3600" b="1" dirty="0"/>
              <a:t> </a:t>
            </a:r>
            <a:endParaRPr lang="en-US" altLang="en-US" sz="3600" b="1" dirty="0">
              <a:solidFill>
                <a:schemeClr val="accent2"/>
              </a:solidFill>
            </a:endParaRPr>
          </a:p>
          <a:p>
            <a:pPr eaLnBrk="1" hangingPunct="1"/>
            <a:r>
              <a:rPr lang="en-US" altLang="en-US" sz="3600" b="1" dirty="0">
                <a:solidFill>
                  <a:schemeClr val="accent2"/>
                </a:solidFill>
              </a:rPr>
              <a:t>Surface- Crust is a </a:t>
            </a:r>
            <a:r>
              <a:rPr lang="en-US" altLang="en-US" sz="3600" b="1" dirty="0" smtClean="0">
                <a:solidFill>
                  <a:schemeClr val="accent2"/>
                </a:solidFill>
              </a:rPr>
              <a:t>____________________________________________________________, __________________is </a:t>
            </a:r>
            <a:r>
              <a:rPr lang="en-US" altLang="en-US" sz="3600" b="1" dirty="0">
                <a:solidFill>
                  <a:schemeClr val="accent2"/>
                </a:solidFill>
              </a:rPr>
              <a:t>covered by </a:t>
            </a:r>
            <a:r>
              <a:rPr lang="en-US" altLang="en-US" sz="3600" b="1" dirty="0" smtClean="0">
                <a:solidFill>
                  <a:schemeClr val="accent2"/>
                </a:solidFill>
              </a:rPr>
              <a:t>_____________________________</a:t>
            </a:r>
            <a:endParaRPr lang="en-US" altLang="en-US" sz="3600" b="1" dirty="0">
              <a:solidFill>
                <a:schemeClr val="accent2"/>
              </a:solidFill>
            </a:endParaRPr>
          </a:p>
          <a:p>
            <a:pPr eaLnBrk="1" hangingPunct="1"/>
            <a:r>
              <a:rPr lang="en-US" altLang="en-US" sz="3600" b="1" dirty="0">
                <a:solidFill>
                  <a:schemeClr val="accent2"/>
                </a:solidFill>
              </a:rPr>
              <a:t>Atmosphere- up to </a:t>
            </a:r>
            <a:r>
              <a:rPr lang="en-US" altLang="en-US" sz="3600" b="1" dirty="0" smtClean="0">
                <a:solidFill>
                  <a:schemeClr val="accent2"/>
                </a:solidFill>
              </a:rPr>
              <a:t>______________________________, </a:t>
            </a:r>
            <a:r>
              <a:rPr lang="en-US" altLang="en-US" sz="3600" b="1" dirty="0">
                <a:solidFill>
                  <a:schemeClr val="accent2"/>
                </a:solidFill>
              </a:rPr>
              <a:t>made up of </a:t>
            </a:r>
            <a:r>
              <a:rPr lang="en-US" altLang="en-US" sz="3600" b="1" dirty="0" smtClean="0">
                <a:solidFill>
                  <a:schemeClr val="accent2"/>
                </a:solidFill>
              </a:rPr>
              <a:t>___________________________________, </a:t>
            </a:r>
            <a:r>
              <a:rPr lang="en-US" altLang="en-US" sz="3600" b="1" dirty="0">
                <a:solidFill>
                  <a:schemeClr val="accent2"/>
                </a:solidFill>
              </a:rPr>
              <a:t>21% Oxygen, 1% other gases</a:t>
            </a:r>
          </a:p>
        </p:txBody>
      </p:sp>
    </p:spTree>
    <p:extLst>
      <p:ext uri="{BB962C8B-B14F-4D97-AF65-F5344CB8AC3E}">
        <p14:creationId xmlns:p14="http://schemas.microsoft.com/office/powerpoint/2010/main" val="626893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09B61F-7801-7748-BCEE-CABDB5B5B4C8}" type="slidenum">
              <a:rPr lang="en-US" altLang="en-US"/>
              <a:pPr eaLnBrk="1" hangingPunct="1"/>
              <a:t>18</a:t>
            </a:fld>
            <a:endParaRPr lang="en-US" altLang="en-US"/>
          </a:p>
        </p:txBody>
      </p:sp>
      <p:sp>
        <p:nvSpPr>
          <p:cNvPr id="17411" name="Rectangle 2"/>
          <p:cNvSpPr>
            <a:spLocks noGrp="1" noChangeArrowheads="1"/>
          </p:cNvSpPr>
          <p:nvPr>
            <p:ph type="title"/>
          </p:nvPr>
        </p:nvSpPr>
        <p:spPr/>
        <p:txBody>
          <a:bodyPr>
            <a:normAutofit fontScale="90000"/>
          </a:bodyPr>
          <a:lstStyle/>
          <a:p>
            <a:pPr eaLnBrk="1" hangingPunct="1"/>
            <a:r>
              <a:rPr lang="en-US" altLang="en-US" sz="9600" b="1">
                <a:solidFill>
                  <a:schemeClr val="accent2"/>
                </a:solidFill>
              </a:rPr>
              <a:t>E</a:t>
            </a:r>
            <a:r>
              <a:rPr lang="en-US" altLang="en-US" sz="9600" b="1">
                <a:solidFill>
                  <a:srgbClr val="008000"/>
                </a:solidFill>
              </a:rPr>
              <a:t>a</a:t>
            </a:r>
            <a:r>
              <a:rPr lang="en-US" altLang="en-US" sz="9600" b="1">
                <a:solidFill>
                  <a:schemeClr val="accent2"/>
                </a:solidFill>
              </a:rPr>
              <a:t>r</a:t>
            </a:r>
            <a:r>
              <a:rPr lang="en-US" altLang="en-US" sz="9600" b="1">
                <a:solidFill>
                  <a:srgbClr val="008000"/>
                </a:solidFill>
              </a:rPr>
              <a:t>t</a:t>
            </a:r>
            <a:r>
              <a:rPr lang="en-US" altLang="en-US" sz="9600" b="1">
                <a:solidFill>
                  <a:schemeClr val="accent2"/>
                </a:solidFill>
              </a:rPr>
              <a:t>h</a:t>
            </a:r>
          </a:p>
        </p:txBody>
      </p:sp>
      <p:sp>
        <p:nvSpPr>
          <p:cNvPr id="17412" name="Rectangle 3"/>
          <p:cNvSpPr>
            <a:spLocks noGrp="1" noChangeArrowheads="1"/>
          </p:cNvSpPr>
          <p:nvPr>
            <p:ph type="body" idx="1"/>
          </p:nvPr>
        </p:nvSpPr>
        <p:spPr/>
        <p:txBody>
          <a:bodyPr>
            <a:normAutofit fontScale="92500"/>
          </a:bodyPr>
          <a:lstStyle/>
          <a:p>
            <a:pPr eaLnBrk="1" hangingPunct="1">
              <a:lnSpc>
                <a:spcPct val="90000"/>
              </a:lnSpc>
            </a:pPr>
            <a:r>
              <a:rPr lang="en-US" altLang="en-US" sz="3600" b="1" dirty="0">
                <a:solidFill>
                  <a:schemeClr val="accent2"/>
                </a:solidFill>
              </a:rPr>
              <a:t>Ability to Support Life- Life </a:t>
            </a:r>
            <a:r>
              <a:rPr lang="en-US" altLang="en-US" sz="3600" b="1" dirty="0" smtClean="0">
                <a:solidFill>
                  <a:schemeClr val="accent2"/>
                </a:solidFill>
              </a:rPr>
              <a:t>___________________exist </a:t>
            </a:r>
            <a:r>
              <a:rPr lang="en-US" altLang="en-US" sz="3600" b="1" dirty="0">
                <a:solidFill>
                  <a:schemeClr val="accent2"/>
                </a:solidFill>
              </a:rPr>
              <a:t>on Earth. </a:t>
            </a:r>
            <a:r>
              <a:rPr lang="en-US" altLang="en-US" sz="3600" b="1" dirty="0" smtClean="0">
                <a:solidFill>
                  <a:schemeClr val="accent2"/>
                </a:solidFill>
              </a:rPr>
              <a:t>________________________________, ___________________________________and ______________________________________ </a:t>
            </a:r>
            <a:r>
              <a:rPr lang="en-US" altLang="en-US" sz="3600" b="1" dirty="0">
                <a:solidFill>
                  <a:schemeClr val="accent2"/>
                </a:solidFill>
              </a:rPr>
              <a:t>are </a:t>
            </a:r>
            <a:r>
              <a:rPr lang="en-US" altLang="en-US" sz="3600" b="1" dirty="0" smtClean="0">
                <a:solidFill>
                  <a:schemeClr val="accent2"/>
                </a:solidFill>
              </a:rPr>
              <a:t>________________________for </a:t>
            </a:r>
            <a:r>
              <a:rPr lang="en-US" altLang="en-US" sz="3600" b="1" dirty="0">
                <a:solidFill>
                  <a:schemeClr val="accent2"/>
                </a:solidFill>
              </a:rPr>
              <a:t>life on Earth</a:t>
            </a:r>
          </a:p>
          <a:p>
            <a:pPr eaLnBrk="1" hangingPunct="1">
              <a:lnSpc>
                <a:spcPct val="90000"/>
              </a:lnSpc>
            </a:pPr>
            <a:r>
              <a:rPr lang="en-US" altLang="en-US" sz="3600" dirty="0">
                <a:solidFill>
                  <a:schemeClr val="accent2"/>
                </a:solidFill>
              </a:rPr>
              <a:t>Rotation takes </a:t>
            </a:r>
            <a:r>
              <a:rPr lang="en-US" altLang="en-US" sz="3600" dirty="0" smtClean="0">
                <a:solidFill>
                  <a:schemeClr val="accent2"/>
                </a:solidFill>
              </a:rPr>
              <a:t>________________________</a:t>
            </a:r>
            <a:endParaRPr lang="en-US" altLang="en-US" sz="3600" dirty="0">
              <a:solidFill>
                <a:schemeClr val="accent2"/>
              </a:solidFill>
            </a:endParaRPr>
          </a:p>
          <a:p>
            <a:pPr eaLnBrk="1" hangingPunct="1">
              <a:lnSpc>
                <a:spcPct val="90000"/>
              </a:lnSpc>
            </a:pPr>
            <a:r>
              <a:rPr lang="en-US" altLang="en-US" sz="3600" dirty="0">
                <a:solidFill>
                  <a:schemeClr val="accent2"/>
                </a:solidFill>
              </a:rPr>
              <a:t>Revolution takes </a:t>
            </a:r>
            <a:r>
              <a:rPr lang="en-US" altLang="en-US" sz="3600" dirty="0" smtClean="0">
                <a:solidFill>
                  <a:schemeClr val="accent2"/>
                </a:solidFill>
              </a:rPr>
              <a:t>_______________________</a:t>
            </a:r>
            <a:endParaRPr lang="en-US" altLang="en-US" sz="3600" dirty="0">
              <a:solidFill>
                <a:schemeClr val="accent2"/>
              </a:solidFill>
            </a:endParaRPr>
          </a:p>
          <a:p>
            <a:pPr eaLnBrk="1" hangingPunct="1">
              <a:lnSpc>
                <a:spcPct val="90000"/>
              </a:lnSpc>
            </a:pPr>
            <a:r>
              <a:rPr lang="en-US" altLang="en-US" sz="3600" dirty="0">
                <a:solidFill>
                  <a:schemeClr val="accent2"/>
                </a:solidFill>
              </a:rPr>
              <a:t>Earth has </a:t>
            </a:r>
            <a:r>
              <a:rPr lang="en-US" altLang="en-US" sz="3600" dirty="0" smtClean="0">
                <a:solidFill>
                  <a:schemeClr val="accent2"/>
                </a:solidFill>
              </a:rPr>
              <a:t>________________moon</a:t>
            </a:r>
            <a:endParaRPr lang="en-US" altLang="en-US" sz="3600" dirty="0">
              <a:solidFill>
                <a:schemeClr val="accent2"/>
              </a:solidFill>
            </a:endParaRPr>
          </a:p>
          <a:p>
            <a:pPr eaLnBrk="1" hangingPunct="1">
              <a:lnSpc>
                <a:spcPct val="90000"/>
              </a:lnSpc>
            </a:pPr>
            <a:endParaRPr lang="en-US" altLang="en-US" sz="3600" b="1" dirty="0">
              <a:solidFill>
                <a:schemeClr val="accent2"/>
              </a:solidFill>
            </a:endParaRPr>
          </a:p>
          <a:p>
            <a:pPr eaLnBrk="1" hangingPunct="1">
              <a:lnSpc>
                <a:spcPct val="90000"/>
              </a:lnSpc>
            </a:pPr>
            <a:endParaRPr lang="en-US" altLang="en-US" dirty="0"/>
          </a:p>
        </p:txBody>
      </p:sp>
    </p:spTree>
    <p:extLst>
      <p:ext uri="{BB962C8B-B14F-4D97-AF65-F5344CB8AC3E}">
        <p14:creationId xmlns:p14="http://schemas.microsoft.com/office/powerpoint/2010/main" val="645526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01D5FB-6080-1E46-A022-865EB3D041D7}" type="slidenum">
              <a:rPr lang="en-US" altLang="en-US"/>
              <a:pPr eaLnBrk="1" hangingPunct="1"/>
              <a:t>19</a:t>
            </a:fld>
            <a:endParaRPr lang="en-US" altLang="en-US"/>
          </a:p>
        </p:txBody>
      </p:sp>
      <p:sp>
        <p:nvSpPr>
          <p:cNvPr id="18435" name="Rectangle 2"/>
          <p:cNvSpPr>
            <a:spLocks noGrp="1" noChangeArrowheads="1"/>
          </p:cNvSpPr>
          <p:nvPr>
            <p:ph type="title"/>
          </p:nvPr>
        </p:nvSpPr>
        <p:spPr/>
        <p:txBody>
          <a:bodyPr/>
          <a:lstStyle/>
          <a:p>
            <a:pPr eaLnBrk="1" hangingPunct="1"/>
            <a:r>
              <a:rPr lang="en-US" altLang="en-US" sz="8800" b="1">
                <a:solidFill>
                  <a:schemeClr val="accent2"/>
                </a:solidFill>
              </a:rPr>
              <a:t>E</a:t>
            </a:r>
            <a:r>
              <a:rPr lang="en-US" altLang="en-US" sz="8800" b="1">
                <a:solidFill>
                  <a:srgbClr val="008000"/>
                </a:solidFill>
              </a:rPr>
              <a:t>a</a:t>
            </a:r>
            <a:r>
              <a:rPr lang="en-US" altLang="en-US" sz="8800" b="1">
                <a:solidFill>
                  <a:schemeClr val="accent2"/>
                </a:solidFill>
              </a:rPr>
              <a:t>r</a:t>
            </a:r>
            <a:r>
              <a:rPr lang="en-US" altLang="en-US" sz="8800" b="1">
                <a:solidFill>
                  <a:srgbClr val="008000"/>
                </a:solidFill>
              </a:rPr>
              <a:t>t</a:t>
            </a:r>
            <a:r>
              <a:rPr lang="en-US" altLang="en-US" sz="8800" b="1">
                <a:solidFill>
                  <a:schemeClr val="accent2"/>
                </a:solidFill>
              </a:rPr>
              <a:t>h</a:t>
            </a:r>
          </a:p>
        </p:txBody>
      </p:sp>
      <p:sp>
        <p:nvSpPr>
          <p:cNvPr id="18436" name="Rectangle 3"/>
          <p:cNvSpPr>
            <a:spLocks noGrp="1" noChangeArrowheads="1"/>
          </p:cNvSpPr>
          <p:nvPr>
            <p:ph type="body" idx="1"/>
          </p:nvPr>
        </p:nvSpPr>
        <p:spPr/>
        <p:txBody>
          <a:bodyPr/>
          <a:lstStyle/>
          <a:p>
            <a:pPr eaLnBrk="1" hangingPunct="1"/>
            <a:endParaRPr lang="en-US" altLang="en-US"/>
          </a:p>
        </p:txBody>
      </p:sp>
      <p:pic>
        <p:nvPicPr>
          <p:cNvPr id="18437" name="Picture 5" descr="earth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1"/>
            <a:ext cx="3722688"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p:cNvSpPr txBox="1">
            <a:spLocks noChangeArrowheads="1"/>
          </p:cNvSpPr>
          <p:nvPr/>
        </p:nvSpPr>
        <p:spPr bwMode="auto">
          <a:xfrm>
            <a:off x="1524000" y="6564314"/>
            <a:ext cx="5518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Image on left from http://www.physorg.com/newman/gfx/news/2005/earth12.jpg</a:t>
            </a:r>
          </a:p>
        </p:txBody>
      </p:sp>
      <p:pic>
        <p:nvPicPr>
          <p:cNvPr id="18439" name="Picture 10" descr="earth_m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013" y="1600200"/>
            <a:ext cx="4583112"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11"/>
          <p:cNvSpPr txBox="1">
            <a:spLocks noChangeArrowheads="1"/>
          </p:cNvSpPr>
          <p:nvPr/>
        </p:nvSpPr>
        <p:spPr bwMode="auto">
          <a:xfrm>
            <a:off x="5738814" y="6248400"/>
            <a:ext cx="49291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Image on right from http://z.about.com/d/space/1/7/c/e/earth_moon.jpg</a:t>
            </a:r>
          </a:p>
        </p:txBody>
      </p:sp>
    </p:spTree>
    <p:extLst>
      <p:ext uri="{BB962C8B-B14F-4D97-AF65-F5344CB8AC3E}">
        <p14:creationId xmlns:p14="http://schemas.microsoft.com/office/powerpoint/2010/main" val="268702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9BB191-4C10-C54D-9FB9-477FC61C925A}" type="slidenum">
              <a:rPr lang="en-US" altLang="en-US"/>
              <a:pPr eaLnBrk="1" hangingPunct="1"/>
              <a:t>2</a:t>
            </a:fld>
            <a:endParaRPr lang="en-US" alt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1001"/>
            <a:ext cx="8262938"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p:cNvSpPr txBox="1">
            <a:spLocks noChangeArrowheads="1"/>
          </p:cNvSpPr>
          <p:nvPr/>
        </p:nvSpPr>
        <p:spPr bwMode="auto">
          <a:xfrm>
            <a:off x="3276600" y="-73025"/>
            <a:ext cx="5937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chemeClr val="accent1"/>
                </a:solidFill>
              </a:rPr>
              <a:t>Relative Sizes of the Planets, plus Pluto</a:t>
            </a:r>
          </a:p>
        </p:txBody>
      </p:sp>
      <p:sp>
        <p:nvSpPr>
          <p:cNvPr id="3077" name="Rectangle 5"/>
          <p:cNvSpPr>
            <a:spLocks noChangeArrowheads="1"/>
          </p:cNvSpPr>
          <p:nvPr/>
        </p:nvSpPr>
        <p:spPr bwMode="auto">
          <a:xfrm>
            <a:off x="4343400" y="6491288"/>
            <a:ext cx="606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Image from http://www.nineplanets.org/gif/NinePlanets.jpg</a:t>
            </a:r>
          </a:p>
        </p:txBody>
      </p:sp>
      <p:sp>
        <p:nvSpPr>
          <p:cNvPr id="3078" name="Line 8"/>
          <p:cNvSpPr>
            <a:spLocks noChangeShapeType="1"/>
          </p:cNvSpPr>
          <p:nvPr/>
        </p:nvSpPr>
        <p:spPr bwMode="auto">
          <a:xfrm>
            <a:off x="1828800" y="5105400"/>
            <a:ext cx="152400" cy="9906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9" name="Text Box 9"/>
          <p:cNvSpPr txBox="1">
            <a:spLocks noChangeArrowheads="1"/>
          </p:cNvSpPr>
          <p:nvPr/>
        </p:nvSpPr>
        <p:spPr bwMode="auto">
          <a:xfrm>
            <a:off x="1524000" y="4876801"/>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Mercury</a:t>
            </a:r>
          </a:p>
        </p:txBody>
      </p:sp>
      <p:sp>
        <p:nvSpPr>
          <p:cNvPr id="3080" name="Line 10"/>
          <p:cNvSpPr>
            <a:spLocks noChangeShapeType="1"/>
          </p:cNvSpPr>
          <p:nvPr/>
        </p:nvSpPr>
        <p:spPr bwMode="auto">
          <a:xfrm>
            <a:off x="2133600" y="4191000"/>
            <a:ext cx="838200" cy="11430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1" name="Text Box 11"/>
          <p:cNvSpPr txBox="1">
            <a:spLocks noChangeArrowheads="1"/>
          </p:cNvSpPr>
          <p:nvPr/>
        </p:nvSpPr>
        <p:spPr bwMode="auto">
          <a:xfrm>
            <a:off x="1889125" y="3998913"/>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Venus</a:t>
            </a:r>
          </a:p>
        </p:txBody>
      </p:sp>
      <p:sp>
        <p:nvSpPr>
          <p:cNvPr id="3082" name="Line 12"/>
          <p:cNvSpPr>
            <a:spLocks noChangeShapeType="1"/>
          </p:cNvSpPr>
          <p:nvPr/>
        </p:nvSpPr>
        <p:spPr bwMode="auto">
          <a:xfrm>
            <a:off x="2362200" y="3657600"/>
            <a:ext cx="1066800" cy="13716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3" name="Text Box 13"/>
          <p:cNvSpPr txBox="1">
            <a:spLocks noChangeArrowheads="1"/>
          </p:cNvSpPr>
          <p:nvPr/>
        </p:nvSpPr>
        <p:spPr bwMode="auto">
          <a:xfrm>
            <a:off x="1981200" y="3352801"/>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Earth</a:t>
            </a:r>
          </a:p>
        </p:txBody>
      </p:sp>
      <p:sp>
        <p:nvSpPr>
          <p:cNvPr id="3084" name="Line 14"/>
          <p:cNvSpPr>
            <a:spLocks noChangeShapeType="1"/>
          </p:cNvSpPr>
          <p:nvPr/>
        </p:nvSpPr>
        <p:spPr bwMode="auto">
          <a:xfrm>
            <a:off x="2667000" y="2971800"/>
            <a:ext cx="1524000" cy="15240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5" name="Text Box 15"/>
          <p:cNvSpPr txBox="1">
            <a:spLocks noChangeArrowheads="1"/>
          </p:cNvSpPr>
          <p:nvPr/>
        </p:nvSpPr>
        <p:spPr bwMode="auto">
          <a:xfrm>
            <a:off x="2286000" y="2590801"/>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Mars</a:t>
            </a:r>
          </a:p>
        </p:txBody>
      </p:sp>
      <p:sp>
        <p:nvSpPr>
          <p:cNvPr id="3086" name="Line 16"/>
          <p:cNvSpPr>
            <a:spLocks noChangeShapeType="1"/>
          </p:cNvSpPr>
          <p:nvPr/>
        </p:nvSpPr>
        <p:spPr bwMode="auto">
          <a:xfrm flipH="1" flipV="1">
            <a:off x="4876800" y="4648200"/>
            <a:ext cx="1219200" cy="7620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7" name="Text Box 17"/>
          <p:cNvSpPr txBox="1">
            <a:spLocks noChangeArrowheads="1"/>
          </p:cNvSpPr>
          <p:nvPr/>
        </p:nvSpPr>
        <p:spPr bwMode="auto">
          <a:xfrm>
            <a:off x="6096000" y="5257801"/>
            <a:ext cx="417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solidFill>
                  <a:schemeClr val="bg1"/>
                </a:solidFill>
              </a:rPr>
              <a:t>Not pictured, the dwarf planet Ceres </a:t>
            </a:r>
          </a:p>
        </p:txBody>
      </p:sp>
      <p:sp>
        <p:nvSpPr>
          <p:cNvPr id="3088" name="Line 18"/>
          <p:cNvSpPr>
            <a:spLocks noChangeShapeType="1"/>
          </p:cNvSpPr>
          <p:nvPr/>
        </p:nvSpPr>
        <p:spPr bwMode="auto">
          <a:xfrm flipV="1">
            <a:off x="10515600" y="304800"/>
            <a:ext cx="0" cy="9144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9" name="Text Box 19"/>
          <p:cNvSpPr txBox="1">
            <a:spLocks noChangeArrowheads="1"/>
          </p:cNvSpPr>
          <p:nvPr/>
        </p:nvSpPr>
        <p:spPr bwMode="auto">
          <a:xfrm>
            <a:off x="9585325" y="1295401"/>
            <a:ext cx="10919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chemeClr val="bg1"/>
                </a:solidFill>
              </a:rPr>
              <a:t>Not pictured</a:t>
            </a:r>
          </a:p>
          <a:p>
            <a:pPr eaLnBrk="1" hangingPunct="1"/>
            <a:r>
              <a:rPr lang="en-US" altLang="en-US" sz="1200" b="1">
                <a:solidFill>
                  <a:schemeClr val="bg1"/>
                </a:solidFill>
              </a:rPr>
              <a:t>The dwarf </a:t>
            </a:r>
          </a:p>
          <a:p>
            <a:pPr eaLnBrk="1" hangingPunct="1"/>
            <a:r>
              <a:rPr lang="en-US" altLang="en-US" sz="1200" b="1">
                <a:solidFill>
                  <a:schemeClr val="bg1"/>
                </a:solidFill>
              </a:rPr>
              <a:t>planet Eris</a:t>
            </a:r>
          </a:p>
        </p:txBody>
      </p:sp>
      <p:sp>
        <p:nvSpPr>
          <p:cNvPr id="3090" name="Line 20"/>
          <p:cNvSpPr>
            <a:spLocks noChangeShapeType="1"/>
          </p:cNvSpPr>
          <p:nvPr/>
        </p:nvSpPr>
        <p:spPr bwMode="auto">
          <a:xfrm>
            <a:off x="3505200" y="2209800"/>
            <a:ext cx="1066800" cy="7620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1" name="Text Box 21"/>
          <p:cNvSpPr txBox="1">
            <a:spLocks noChangeArrowheads="1"/>
          </p:cNvSpPr>
          <p:nvPr/>
        </p:nvSpPr>
        <p:spPr bwMode="auto">
          <a:xfrm>
            <a:off x="3032125" y="1789113"/>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Jupiter</a:t>
            </a:r>
          </a:p>
        </p:txBody>
      </p:sp>
      <p:sp>
        <p:nvSpPr>
          <p:cNvPr id="3092" name="Line 22"/>
          <p:cNvSpPr>
            <a:spLocks noChangeShapeType="1"/>
          </p:cNvSpPr>
          <p:nvPr/>
        </p:nvSpPr>
        <p:spPr bwMode="auto">
          <a:xfrm>
            <a:off x="4419600" y="990600"/>
            <a:ext cx="1143000" cy="4572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3" name="Text Box 23"/>
          <p:cNvSpPr txBox="1">
            <a:spLocks noChangeArrowheads="1"/>
          </p:cNvSpPr>
          <p:nvPr/>
        </p:nvSpPr>
        <p:spPr bwMode="auto">
          <a:xfrm>
            <a:off x="3810000" y="609601"/>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Saturn</a:t>
            </a:r>
          </a:p>
        </p:txBody>
      </p:sp>
      <p:sp>
        <p:nvSpPr>
          <p:cNvPr id="3094" name="Line 25"/>
          <p:cNvSpPr>
            <a:spLocks noChangeShapeType="1"/>
          </p:cNvSpPr>
          <p:nvPr/>
        </p:nvSpPr>
        <p:spPr bwMode="auto">
          <a:xfrm>
            <a:off x="7620000" y="762000"/>
            <a:ext cx="381000" cy="3048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5" name="Text Box 26"/>
          <p:cNvSpPr txBox="1">
            <a:spLocks noChangeArrowheads="1"/>
          </p:cNvSpPr>
          <p:nvPr/>
        </p:nvSpPr>
        <p:spPr bwMode="auto">
          <a:xfrm>
            <a:off x="6934200" y="457201"/>
            <a:ext cx="920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Uranus</a:t>
            </a:r>
          </a:p>
        </p:txBody>
      </p:sp>
      <p:sp>
        <p:nvSpPr>
          <p:cNvPr id="3096" name="Line 27"/>
          <p:cNvSpPr>
            <a:spLocks noChangeShapeType="1"/>
          </p:cNvSpPr>
          <p:nvPr/>
        </p:nvSpPr>
        <p:spPr bwMode="auto">
          <a:xfrm>
            <a:off x="8534400" y="533400"/>
            <a:ext cx="533400" cy="1524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97" name="Text Box 28"/>
          <p:cNvSpPr txBox="1">
            <a:spLocks noChangeArrowheads="1"/>
          </p:cNvSpPr>
          <p:nvPr/>
        </p:nvSpPr>
        <p:spPr bwMode="auto">
          <a:xfrm>
            <a:off x="8001000" y="228601"/>
            <a:ext cx="104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Neptune</a:t>
            </a:r>
          </a:p>
        </p:txBody>
      </p:sp>
      <p:sp>
        <p:nvSpPr>
          <p:cNvPr id="3098" name="Line 29"/>
          <p:cNvSpPr>
            <a:spLocks noChangeShapeType="1"/>
          </p:cNvSpPr>
          <p:nvPr/>
        </p:nvSpPr>
        <p:spPr bwMode="auto">
          <a:xfrm>
            <a:off x="9144000" y="228600"/>
            <a:ext cx="685800" cy="15240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73493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025A61-5225-0142-BBFD-561B67116201}" type="slidenum">
              <a:rPr lang="en-US" altLang="en-US"/>
              <a:pPr eaLnBrk="1" hangingPunct="1"/>
              <a:t>20</a:t>
            </a:fld>
            <a:endParaRPr lang="en-US" altLang="en-US"/>
          </a:p>
        </p:txBody>
      </p:sp>
      <p:sp>
        <p:nvSpPr>
          <p:cNvPr id="19459" name="Rectangle 2"/>
          <p:cNvSpPr>
            <a:spLocks noGrp="1" noChangeArrowheads="1"/>
          </p:cNvSpPr>
          <p:nvPr>
            <p:ph type="title"/>
          </p:nvPr>
        </p:nvSpPr>
        <p:spPr/>
        <p:txBody>
          <a:bodyPr/>
          <a:lstStyle/>
          <a:p>
            <a:pPr eaLnBrk="1" hangingPunct="1"/>
            <a:r>
              <a:rPr lang="en-US" altLang="en-US" sz="8800" b="1">
                <a:solidFill>
                  <a:srgbClr val="CC3300"/>
                </a:solidFill>
              </a:rPr>
              <a:t>Mars</a:t>
            </a:r>
          </a:p>
        </p:txBody>
      </p:sp>
      <p:sp>
        <p:nvSpPr>
          <p:cNvPr id="19460" name="Rectangle 3"/>
          <p:cNvSpPr>
            <a:spLocks noGrp="1" noChangeArrowheads="1"/>
          </p:cNvSpPr>
          <p:nvPr>
            <p:ph type="body" idx="1"/>
          </p:nvPr>
        </p:nvSpPr>
        <p:spPr/>
        <p:txBody>
          <a:bodyPr>
            <a:normAutofit lnSpcReduction="10000"/>
          </a:bodyPr>
          <a:lstStyle/>
          <a:p>
            <a:pPr eaLnBrk="1" hangingPunct="1">
              <a:lnSpc>
                <a:spcPct val="80000"/>
              </a:lnSpc>
            </a:pPr>
            <a:r>
              <a:rPr lang="en-US" altLang="en-US" sz="3600" b="1" dirty="0">
                <a:solidFill>
                  <a:srgbClr val="109EDE"/>
                </a:solidFill>
              </a:rPr>
              <a:t>Size- </a:t>
            </a:r>
            <a:r>
              <a:rPr lang="en-US" altLang="en-US" sz="3600" b="1" dirty="0" smtClean="0">
                <a:solidFill>
                  <a:srgbClr val="109EDE"/>
                </a:solidFill>
              </a:rPr>
              <a:t>_______________________________________, </a:t>
            </a:r>
            <a:r>
              <a:rPr lang="en-US" altLang="en-US" sz="3600" b="1" dirty="0">
                <a:solidFill>
                  <a:srgbClr val="109EDE"/>
                </a:solidFill>
              </a:rPr>
              <a:t>it is 6794 km</a:t>
            </a:r>
          </a:p>
          <a:p>
            <a:pPr eaLnBrk="1" hangingPunct="1">
              <a:lnSpc>
                <a:spcPct val="80000"/>
              </a:lnSpc>
            </a:pPr>
            <a:r>
              <a:rPr lang="en-US" altLang="en-US" sz="3600" b="1" dirty="0">
                <a:solidFill>
                  <a:srgbClr val="109EDE"/>
                </a:solidFill>
              </a:rPr>
              <a:t>Distance from Sun- about 1.5 times distance of Earth</a:t>
            </a:r>
          </a:p>
          <a:p>
            <a:pPr eaLnBrk="1" hangingPunct="1">
              <a:lnSpc>
                <a:spcPct val="80000"/>
              </a:lnSpc>
              <a:buFontTx/>
              <a:buNone/>
            </a:pPr>
            <a:r>
              <a:rPr lang="en-US" altLang="en-US" sz="3600" b="1" dirty="0">
                <a:solidFill>
                  <a:srgbClr val="109EDE"/>
                </a:solidFill>
              </a:rPr>
              <a:t>	It is 228,000,000 km from sun</a:t>
            </a:r>
          </a:p>
          <a:p>
            <a:pPr eaLnBrk="1" hangingPunct="1">
              <a:lnSpc>
                <a:spcPct val="80000"/>
              </a:lnSpc>
            </a:pPr>
            <a:r>
              <a:rPr lang="en-US" altLang="en-US" sz="3600" b="1" dirty="0" smtClean="0">
                <a:solidFill>
                  <a:srgbClr val="109EDE"/>
                </a:solidFill>
              </a:rPr>
              <a:t>Surface-_________________________________with _______________________________high </a:t>
            </a:r>
            <a:r>
              <a:rPr lang="en-US" altLang="en-US" sz="3600" b="1" dirty="0">
                <a:solidFill>
                  <a:srgbClr val="109EDE"/>
                </a:solidFill>
              </a:rPr>
              <a:t>in </a:t>
            </a:r>
            <a:r>
              <a:rPr lang="en-US" altLang="en-US" sz="3600" b="1" dirty="0" smtClean="0">
                <a:solidFill>
                  <a:srgbClr val="109EDE"/>
                </a:solidFill>
              </a:rPr>
              <a:t>_____________, </a:t>
            </a:r>
            <a:r>
              <a:rPr lang="en-US" altLang="en-US" sz="3600" b="1" dirty="0">
                <a:solidFill>
                  <a:srgbClr val="109EDE"/>
                </a:solidFill>
              </a:rPr>
              <a:t>creating red color Polar </a:t>
            </a:r>
            <a:r>
              <a:rPr lang="en-US" altLang="en-US" sz="3600" b="1" dirty="0" smtClean="0">
                <a:solidFill>
                  <a:srgbClr val="109EDE"/>
                </a:solidFill>
              </a:rPr>
              <a:t>_________________________contain </a:t>
            </a:r>
            <a:r>
              <a:rPr lang="en-US" altLang="en-US" sz="3600" b="1" dirty="0">
                <a:solidFill>
                  <a:srgbClr val="109EDE"/>
                </a:solidFill>
              </a:rPr>
              <a:t>frozen </a:t>
            </a:r>
            <a:r>
              <a:rPr lang="en-US" altLang="en-US" sz="3600" b="1" dirty="0" smtClean="0">
                <a:solidFill>
                  <a:srgbClr val="109EDE"/>
                </a:solidFill>
              </a:rPr>
              <a:t>___________________________________________.</a:t>
            </a:r>
            <a:endParaRPr lang="en-US" altLang="en-US" sz="3600" b="1" dirty="0">
              <a:solidFill>
                <a:srgbClr val="109EDE"/>
              </a:solidFill>
            </a:endParaRPr>
          </a:p>
          <a:p>
            <a:pPr eaLnBrk="1" hangingPunct="1">
              <a:lnSpc>
                <a:spcPct val="80000"/>
              </a:lnSpc>
            </a:pPr>
            <a:endParaRPr lang="en-US" altLang="en-US" sz="1800" dirty="0"/>
          </a:p>
        </p:txBody>
      </p:sp>
    </p:spTree>
    <p:extLst>
      <p:ext uri="{BB962C8B-B14F-4D97-AF65-F5344CB8AC3E}">
        <p14:creationId xmlns:p14="http://schemas.microsoft.com/office/powerpoint/2010/main" val="2070745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136883-0675-914B-9D4B-60DD59F45A30}" type="slidenum">
              <a:rPr lang="en-US" altLang="en-US"/>
              <a:pPr eaLnBrk="1" hangingPunct="1"/>
              <a:t>21</a:t>
            </a:fld>
            <a:endParaRPr lang="en-US" altLang="en-US"/>
          </a:p>
        </p:txBody>
      </p:sp>
      <p:sp>
        <p:nvSpPr>
          <p:cNvPr id="20483" name="Rectangle 2"/>
          <p:cNvSpPr>
            <a:spLocks noGrp="1" noChangeArrowheads="1"/>
          </p:cNvSpPr>
          <p:nvPr>
            <p:ph type="title"/>
          </p:nvPr>
        </p:nvSpPr>
        <p:spPr/>
        <p:txBody>
          <a:bodyPr/>
          <a:lstStyle/>
          <a:p>
            <a:pPr eaLnBrk="1" hangingPunct="1"/>
            <a:r>
              <a:rPr lang="en-US" altLang="en-US" sz="8800" b="1">
                <a:solidFill>
                  <a:srgbClr val="CC3300"/>
                </a:solidFill>
              </a:rPr>
              <a:t>Mars</a:t>
            </a:r>
          </a:p>
        </p:txBody>
      </p:sp>
      <p:sp>
        <p:nvSpPr>
          <p:cNvPr id="20484" name="Rectangle 3"/>
          <p:cNvSpPr>
            <a:spLocks noGrp="1" noChangeArrowheads="1"/>
          </p:cNvSpPr>
          <p:nvPr>
            <p:ph type="body" idx="1"/>
          </p:nvPr>
        </p:nvSpPr>
        <p:spPr/>
        <p:txBody>
          <a:bodyPr>
            <a:normAutofit lnSpcReduction="10000"/>
          </a:bodyPr>
          <a:lstStyle/>
          <a:p>
            <a:pPr eaLnBrk="1" hangingPunct="1"/>
            <a:r>
              <a:rPr lang="en-US" altLang="en-US" b="1" dirty="0">
                <a:solidFill>
                  <a:srgbClr val="109EDE"/>
                </a:solidFill>
              </a:rPr>
              <a:t>Atmosphere- </a:t>
            </a:r>
            <a:r>
              <a:rPr lang="en-US" altLang="en-US" b="1" dirty="0" smtClean="0">
                <a:solidFill>
                  <a:srgbClr val="109EDE"/>
                </a:solidFill>
              </a:rPr>
              <a:t>______________________________, </a:t>
            </a:r>
            <a:r>
              <a:rPr lang="en-US" altLang="en-US" b="1" dirty="0">
                <a:solidFill>
                  <a:srgbClr val="109EDE"/>
                </a:solidFill>
              </a:rPr>
              <a:t>with </a:t>
            </a:r>
            <a:r>
              <a:rPr lang="en-US" altLang="en-US" b="1" dirty="0" smtClean="0">
                <a:solidFill>
                  <a:srgbClr val="109EDE"/>
                </a:solidFill>
              </a:rPr>
              <a:t>____________________________________Mostly ___________________________________, </a:t>
            </a:r>
            <a:r>
              <a:rPr lang="en-US" altLang="en-US" b="1" dirty="0">
                <a:solidFill>
                  <a:srgbClr val="109EDE"/>
                </a:solidFill>
              </a:rPr>
              <a:t>only </a:t>
            </a:r>
            <a:r>
              <a:rPr lang="en-US" altLang="en-US" b="1" dirty="0" smtClean="0">
                <a:solidFill>
                  <a:srgbClr val="109EDE"/>
                </a:solidFill>
              </a:rPr>
              <a:t>___________ </a:t>
            </a:r>
            <a:r>
              <a:rPr lang="en-US" altLang="en-US" b="1" dirty="0">
                <a:solidFill>
                  <a:srgbClr val="109EDE"/>
                </a:solidFill>
              </a:rPr>
              <a:t>of Earth’s atmospheric pressure</a:t>
            </a:r>
          </a:p>
          <a:p>
            <a:pPr eaLnBrk="1" hangingPunct="1"/>
            <a:r>
              <a:rPr lang="en-US" altLang="en-US" b="1" dirty="0">
                <a:solidFill>
                  <a:srgbClr val="109EDE"/>
                </a:solidFill>
              </a:rPr>
              <a:t>Ability to support life- It is possible that </a:t>
            </a:r>
            <a:r>
              <a:rPr lang="en-US" altLang="en-US" b="1" dirty="0" smtClean="0">
                <a:solidFill>
                  <a:srgbClr val="109EDE"/>
                </a:solidFill>
              </a:rPr>
              <a:t>_______________________________________________________________________________________________________________or ________________________________________________________________________________. __________________________________________________ </a:t>
            </a:r>
            <a:r>
              <a:rPr lang="en-US" altLang="en-US" b="1" dirty="0">
                <a:solidFill>
                  <a:srgbClr val="109EDE"/>
                </a:solidFill>
              </a:rPr>
              <a:t>makes life on Mars a possibility</a:t>
            </a:r>
          </a:p>
        </p:txBody>
      </p:sp>
    </p:spTree>
    <p:extLst>
      <p:ext uri="{BB962C8B-B14F-4D97-AF65-F5344CB8AC3E}">
        <p14:creationId xmlns:p14="http://schemas.microsoft.com/office/powerpoint/2010/main" val="895635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92E6AB-1428-014D-AF6B-C32521FA98AA}" type="slidenum">
              <a:rPr lang="en-US" altLang="en-US"/>
              <a:pPr eaLnBrk="1" hangingPunct="1"/>
              <a:t>22</a:t>
            </a:fld>
            <a:endParaRPr lang="en-US" altLang="en-US"/>
          </a:p>
        </p:txBody>
      </p:sp>
      <p:sp>
        <p:nvSpPr>
          <p:cNvPr id="21507" name="Rectangle 2"/>
          <p:cNvSpPr>
            <a:spLocks noGrp="1" noChangeArrowheads="1"/>
          </p:cNvSpPr>
          <p:nvPr>
            <p:ph type="title"/>
          </p:nvPr>
        </p:nvSpPr>
        <p:spPr/>
        <p:txBody>
          <a:bodyPr/>
          <a:lstStyle/>
          <a:p>
            <a:pPr eaLnBrk="1" hangingPunct="1"/>
            <a:r>
              <a:rPr lang="en-US" altLang="en-US" sz="8000" b="1">
                <a:solidFill>
                  <a:srgbClr val="CC3300"/>
                </a:solidFill>
              </a:rPr>
              <a:t>Mars continued</a:t>
            </a:r>
          </a:p>
        </p:txBody>
      </p:sp>
      <p:sp>
        <p:nvSpPr>
          <p:cNvPr id="21508" name="Rectangle 3"/>
          <p:cNvSpPr>
            <a:spLocks noGrp="1" noChangeArrowheads="1"/>
          </p:cNvSpPr>
          <p:nvPr>
            <p:ph type="body" idx="1"/>
          </p:nvPr>
        </p:nvSpPr>
        <p:spPr/>
        <p:txBody>
          <a:bodyPr>
            <a:normAutofit/>
          </a:bodyPr>
          <a:lstStyle/>
          <a:p>
            <a:pPr eaLnBrk="1" hangingPunct="1"/>
            <a:r>
              <a:rPr lang="en-US" altLang="en-US" b="1" dirty="0">
                <a:solidFill>
                  <a:srgbClr val="109EDE"/>
                </a:solidFill>
              </a:rPr>
              <a:t>Has </a:t>
            </a:r>
            <a:r>
              <a:rPr lang="en-US" altLang="en-US" b="1" dirty="0" smtClean="0">
                <a:solidFill>
                  <a:srgbClr val="109EDE"/>
                </a:solidFill>
              </a:rPr>
              <a:t>________________________________________________________________________________________________________________</a:t>
            </a:r>
            <a:endParaRPr lang="en-US" altLang="en-US" b="1" dirty="0">
              <a:solidFill>
                <a:srgbClr val="109EDE"/>
              </a:solidFill>
            </a:endParaRPr>
          </a:p>
          <a:p>
            <a:pPr eaLnBrk="1" hangingPunct="1"/>
            <a:r>
              <a:rPr lang="en-US" altLang="en-US" b="1" dirty="0">
                <a:solidFill>
                  <a:srgbClr val="109EDE"/>
                </a:solidFill>
              </a:rPr>
              <a:t>Rotation- 1.03 Earth days</a:t>
            </a:r>
          </a:p>
          <a:p>
            <a:pPr eaLnBrk="1" hangingPunct="1"/>
            <a:r>
              <a:rPr lang="en-US" altLang="en-US" b="1" dirty="0">
                <a:solidFill>
                  <a:srgbClr val="109EDE"/>
                </a:solidFill>
              </a:rPr>
              <a:t>Revolution- 1.9 Earth years</a:t>
            </a:r>
          </a:p>
          <a:p>
            <a:pPr eaLnBrk="1" hangingPunct="1"/>
            <a:r>
              <a:rPr lang="en-US" altLang="en-US" b="1" dirty="0">
                <a:solidFill>
                  <a:srgbClr val="109EDE"/>
                </a:solidFill>
              </a:rPr>
              <a:t>Mars has </a:t>
            </a:r>
            <a:r>
              <a:rPr lang="en-US" altLang="en-US" b="1" dirty="0" smtClean="0">
                <a:solidFill>
                  <a:srgbClr val="109EDE"/>
                </a:solidFill>
              </a:rPr>
              <a:t>the ________________________________________________________________________________________________________________</a:t>
            </a:r>
            <a:endParaRPr lang="en-US" altLang="en-US" b="1" dirty="0">
              <a:solidFill>
                <a:srgbClr val="109EDE"/>
              </a:solidFill>
            </a:endParaRPr>
          </a:p>
          <a:p>
            <a:pPr eaLnBrk="1" hangingPunct="1"/>
            <a:r>
              <a:rPr lang="en-US" altLang="en-US" b="1" dirty="0">
                <a:solidFill>
                  <a:srgbClr val="109EDE"/>
                </a:solidFill>
              </a:rPr>
              <a:t>Moons- 2   </a:t>
            </a:r>
            <a:r>
              <a:rPr lang="en-US" altLang="en-US" b="1" dirty="0" err="1">
                <a:solidFill>
                  <a:srgbClr val="109EDE"/>
                </a:solidFill>
              </a:rPr>
              <a:t>Phobos</a:t>
            </a:r>
            <a:r>
              <a:rPr lang="en-US" altLang="en-US" b="1" dirty="0">
                <a:solidFill>
                  <a:srgbClr val="109EDE"/>
                </a:solidFill>
              </a:rPr>
              <a:t> and Deimos</a:t>
            </a:r>
          </a:p>
        </p:txBody>
      </p:sp>
      <p:pic>
        <p:nvPicPr>
          <p:cNvPr id="2150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170656"/>
            <a:ext cx="1752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5"/>
          <p:cNvSpPr>
            <a:spLocks noChangeArrowheads="1"/>
          </p:cNvSpPr>
          <p:nvPr/>
        </p:nvSpPr>
        <p:spPr bwMode="auto">
          <a:xfrm>
            <a:off x="3962401" y="6583364"/>
            <a:ext cx="63420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Image of Phobos from http://www.nasa.gov/images/content/221818main_PIA10368-516.jpg</a:t>
            </a:r>
          </a:p>
        </p:txBody>
      </p:sp>
    </p:spTree>
    <p:extLst>
      <p:ext uri="{BB962C8B-B14F-4D97-AF65-F5344CB8AC3E}">
        <p14:creationId xmlns:p14="http://schemas.microsoft.com/office/powerpoint/2010/main" val="1227117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9EB70A-D25E-0849-9A78-0DDF807FF2F3}" type="slidenum">
              <a:rPr lang="en-US" altLang="en-US"/>
              <a:pPr eaLnBrk="1" hangingPunct="1"/>
              <a:t>23</a:t>
            </a:fld>
            <a:endParaRPr lang="en-US" altLang="en-US"/>
          </a:p>
        </p:txBody>
      </p:sp>
      <p:sp>
        <p:nvSpPr>
          <p:cNvPr id="22531" name="Rectangle 2"/>
          <p:cNvSpPr>
            <a:spLocks noGrp="1" noChangeArrowheads="1"/>
          </p:cNvSpPr>
          <p:nvPr>
            <p:ph type="title"/>
          </p:nvPr>
        </p:nvSpPr>
        <p:spPr/>
        <p:txBody>
          <a:bodyPr/>
          <a:lstStyle/>
          <a:p>
            <a:pPr eaLnBrk="1" hangingPunct="1"/>
            <a:r>
              <a:rPr lang="en-US" altLang="en-US" sz="8000" b="1">
                <a:solidFill>
                  <a:srgbClr val="CC3300"/>
                </a:solidFill>
              </a:rPr>
              <a:t>Mars</a:t>
            </a:r>
          </a:p>
        </p:txBody>
      </p:sp>
      <p:pic>
        <p:nvPicPr>
          <p:cNvPr id="22532" name="Picture 5" descr="M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4765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6"/>
          <p:cNvSpPr txBox="1">
            <a:spLocks noChangeArrowheads="1"/>
          </p:cNvSpPr>
          <p:nvPr/>
        </p:nvSpPr>
        <p:spPr bwMode="auto">
          <a:xfrm>
            <a:off x="1524000" y="6248400"/>
            <a:ext cx="526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Image on left from http://www.lunarplanner.com/Images/Mars2003/Mars.jpg</a:t>
            </a:r>
          </a:p>
        </p:txBody>
      </p:sp>
      <p:pic>
        <p:nvPicPr>
          <p:cNvPr id="22534" name="Picture 8" descr="MarsRover2003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438400"/>
            <a:ext cx="457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9"/>
          <p:cNvSpPr txBox="1">
            <a:spLocks noChangeArrowheads="1"/>
          </p:cNvSpPr>
          <p:nvPr/>
        </p:nvSpPr>
        <p:spPr bwMode="auto">
          <a:xfrm>
            <a:off x="2168526" y="6583364"/>
            <a:ext cx="8499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Image on right from http://www.spacetoday.org/images/Mars/MarsRovers2003/MarsRover2003_1.jpg</a:t>
            </a:r>
          </a:p>
        </p:txBody>
      </p:sp>
    </p:spTree>
    <p:extLst>
      <p:ext uri="{BB962C8B-B14F-4D97-AF65-F5344CB8AC3E}">
        <p14:creationId xmlns:p14="http://schemas.microsoft.com/office/powerpoint/2010/main" val="1884091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CD01AF-7A0B-FB48-92A3-BE3410EF99EF}" type="slidenum">
              <a:rPr lang="en-US" altLang="en-US"/>
              <a:pPr eaLnBrk="1" hangingPunct="1"/>
              <a:t>24</a:t>
            </a:fld>
            <a:endParaRPr lang="en-US" altLang="en-US"/>
          </a:p>
        </p:txBody>
      </p:sp>
      <p:sp>
        <p:nvSpPr>
          <p:cNvPr id="23555" name="Rectangle 2"/>
          <p:cNvSpPr>
            <a:spLocks noGrp="1" noChangeArrowheads="1"/>
          </p:cNvSpPr>
          <p:nvPr>
            <p:ph type="title"/>
          </p:nvPr>
        </p:nvSpPr>
        <p:spPr/>
        <p:txBody>
          <a:bodyPr/>
          <a:lstStyle/>
          <a:p>
            <a:pPr eaLnBrk="1" hangingPunct="1"/>
            <a:r>
              <a:rPr lang="en-US" altLang="en-US" sz="7200" b="1">
                <a:solidFill>
                  <a:schemeClr val="accent2"/>
                </a:solidFill>
              </a:rPr>
              <a:t>The Outer Planets</a:t>
            </a:r>
          </a:p>
        </p:txBody>
      </p:sp>
      <p:sp>
        <p:nvSpPr>
          <p:cNvPr id="23556" name="Rectangle 3"/>
          <p:cNvSpPr>
            <a:spLocks noGrp="1" noChangeArrowheads="1"/>
          </p:cNvSpPr>
          <p:nvPr>
            <p:ph type="body" idx="1"/>
          </p:nvPr>
        </p:nvSpPr>
        <p:spPr/>
        <p:txBody>
          <a:bodyPr/>
          <a:lstStyle/>
          <a:p>
            <a:pPr eaLnBrk="1" hangingPunct="1"/>
            <a:r>
              <a:rPr lang="en-US" altLang="en-US" sz="3600" b="1" dirty="0" smtClean="0">
                <a:solidFill>
                  <a:srgbClr val="46A895"/>
                </a:solidFill>
              </a:rPr>
              <a:t>____________________________</a:t>
            </a:r>
            <a:endParaRPr lang="en-US" altLang="en-US" sz="3600" b="1" dirty="0">
              <a:solidFill>
                <a:srgbClr val="46A895"/>
              </a:solidFill>
            </a:endParaRPr>
          </a:p>
          <a:p>
            <a:pPr eaLnBrk="1" hangingPunct="1"/>
            <a:r>
              <a:rPr lang="en-US" altLang="en-US" sz="3600" b="1" dirty="0" smtClean="0">
                <a:solidFill>
                  <a:srgbClr val="BC7A32"/>
                </a:solidFill>
              </a:rPr>
              <a:t>____________________________</a:t>
            </a:r>
            <a:endParaRPr lang="en-US" altLang="en-US" sz="3600" b="1" dirty="0">
              <a:solidFill>
                <a:srgbClr val="BC7A32"/>
              </a:solidFill>
            </a:endParaRPr>
          </a:p>
          <a:p>
            <a:pPr eaLnBrk="1" hangingPunct="1"/>
            <a:r>
              <a:rPr lang="en-US" altLang="en-US" sz="3600" b="1" dirty="0" smtClean="0">
                <a:solidFill>
                  <a:srgbClr val="109EDE"/>
                </a:solidFill>
              </a:rPr>
              <a:t>____________________________</a:t>
            </a:r>
            <a:endParaRPr lang="en-US" altLang="en-US" dirty="0">
              <a:solidFill>
                <a:srgbClr val="109EDE"/>
              </a:solidFill>
            </a:endParaRPr>
          </a:p>
          <a:p>
            <a:pPr eaLnBrk="1" hangingPunct="1"/>
            <a:r>
              <a:rPr lang="en-US" altLang="en-US" sz="3600" b="1" dirty="0" smtClean="0">
                <a:solidFill>
                  <a:schemeClr val="accent2"/>
                </a:solidFill>
              </a:rPr>
              <a:t>____________________________</a:t>
            </a:r>
            <a:endParaRPr lang="en-US" altLang="en-US" sz="3600" b="1" dirty="0">
              <a:solidFill>
                <a:schemeClr val="accent2"/>
              </a:solidFill>
            </a:endParaRPr>
          </a:p>
          <a:p>
            <a:pPr eaLnBrk="1" hangingPunct="1"/>
            <a:r>
              <a:rPr lang="en-US" altLang="en-US" sz="3600" b="1" dirty="0" smtClean="0">
                <a:solidFill>
                  <a:srgbClr val="A8B4B2"/>
                </a:solidFill>
              </a:rPr>
              <a:t>____________________________ (</a:t>
            </a:r>
            <a:r>
              <a:rPr lang="en-US" altLang="en-US" sz="3600" b="1" dirty="0">
                <a:solidFill>
                  <a:srgbClr val="A8B4B2"/>
                </a:solidFill>
              </a:rPr>
              <a:t>a dwarf Planet)</a:t>
            </a:r>
          </a:p>
          <a:p>
            <a:pPr eaLnBrk="1" hangingPunct="1"/>
            <a:endParaRPr lang="en-US" altLang="en-US" sz="3600" b="1" dirty="0">
              <a:solidFill>
                <a:srgbClr val="A8B4B2"/>
              </a:solidFill>
            </a:endParaRPr>
          </a:p>
        </p:txBody>
      </p:sp>
    </p:spTree>
    <p:extLst>
      <p:ext uri="{BB962C8B-B14F-4D97-AF65-F5344CB8AC3E}">
        <p14:creationId xmlns:p14="http://schemas.microsoft.com/office/powerpoint/2010/main" val="1280238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400457-5BC5-684D-91B3-01EAC6846765}" type="slidenum">
              <a:rPr lang="en-US" altLang="en-US"/>
              <a:pPr eaLnBrk="1" hangingPunct="1"/>
              <a:t>25</a:t>
            </a:fld>
            <a:endParaRPr lang="en-US" altLang="en-US" dirty="0"/>
          </a:p>
        </p:txBody>
      </p:sp>
      <p:sp>
        <p:nvSpPr>
          <p:cNvPr id="24579" name="Rectangle 2"/>
          <p:cNvSpPr>
            <a:spLocks noGrp="1" noChangeArrowheads="1"/>
          </p:cNvSpPr>
          <p:nvPr>
            <p:ph type="title"/>
          </p:nvPr>
        </p:nvSpPr>
        <p:spPr/>
        <p:txBody>
          <a:bodyPr/>
          <a:lstStyle/>
          <a:p>
            <a:pPr eaLnBrk="1" hangingPunct="1"/>
            <a:r>
              <a:rPr lang="en-US" altLang="en-US" b="1">
                <a:solidFill>
                  <a:schemeClr val="accent2"/>
                </a:solidFill>
              </a:rPr>
              <a:t>Characteristics of The Outer Planets</a:t>
            </a:r>
          </a:p>
        </p:txBody>
      </p:sp>
      <p:sp>
        <p:nvSpPr>
          <p:cNvPr id="24580" name="Rectangle 3"/>
          <p:cNvSpPr>
            <a:spLocks noGrp="1" noChangeArrowheads="1"/>
          </p:cNvSpPr>
          <p:nvPr>
            <p:ph type="body" idx="1"/>
          </p:nvPr>
        </p:nvSpPr>
        <p:spPr/>
        <p:txBody>
          <a:bodyPr>
            <a:normAutofit fontScale="92500" lnSpcReduction="20000"/>
          </a:bodyPr>
          <a:lstStyle/>
          <a:p>
            <a:pPr eaLnBrk="1" hangingPunct="1"/>
            <a:r>
              <a:rPr lang="en-US" altLang="en-US" sz="3600" b="1" dirty="0">
                <a:solidFill>
                  <a:srgbClr val="008000"/>
                </a:solidFill>
              </a:rPr>
              <a:t>These are the planets outside of the </a:t>
            </a:r>
            <a:r>
              <a:rPr lang="en-US" altLang="en-US" sz="3600" b="1" dirty="0" smtClean="0">
                <a:solidFill>
                  <a:srgbClr val="008000"/>
                </a:solidFill>
              </a:rPr>
              <a:t>_________________________________, </a:t>
            </a:r>
            <a:r>
              <a:rPr lang="en-US" altLang="en-US" sz="3600" b="1" dirty="0">
                <a:solidFill>
                  <a:srgbClr val="008000"/>
                </a:solidFill>
              </a:rPr>
              <a:t>they are: </a:t>
            </a:r>
            <a:r>
              <a:rPr lang="en-US" altLang="en-US" sz="3600" b="1" dirty="0" smtClean="0">
                <a:solidFill>
                  <a:srgbClr val="008000"/>
                </a:solidFill>
              </a:rPr>
              <a:t>_____________________________________________________________________________________________________________________________________________________________________________</a:t>
            </a:r>
            <a:endParaRPr lang="en-US" altLang="en-US" sz="3600" b="1" dirty="0">
              <a:solidFill>
                <a:srgbClr val="008000"/>
              </a:solidFill>
            </a:endParaRPr>
          </a:p>
          <a:p>
            <a:pPr eaLnBrk="1" hangingPunct="1"/>
            <a:r>
              <a:rPr lang="en-US" altLang="en-US" sz="3600" b="1" dirty="0">
                <a:solidFill>
                  <a:srgbClr val="008000"/>
                </a:solidFill>
              </a:rPr>
              <a:t>Jupiter, Saturn, Uranus, and Neptune are called </a:t>
            </a:r>
            <a:r>
              <a:rPr lang="en-US" altLang="en-US" sz="3600" b="1" dirty="0" smtClean="0">
                <a:solidFill>
                  <a:srgbClr val="008000"/>
                </a:solidFill>
              </a:rPr>
              <a:t>“_______________________________” </a:t>
            </a:r>
            <a:r>
              <a:rPr lang="en-US" altLang="en-US" sz="3600" b="1" dirty="0">
                <a:solidFill>
                  <a:srgbClr val="008000"/>
                </a:solidFill>
              </a:rPr>
              <a:t>.  They are much larger than Earth and </a:t>
            </a:r>
            <a:r>
              <a:rPr lang="en-US" altLang="en-US" sz="3600" b="1" dirty="0" smtClean="0">
                <a:solidFill>
                  <a:srgbClr val="008000"/>
                </a:solidFill>
              </a:rPr>
              <a:t>_______________________________________________________________________</a:t>
            </a:r>
            <a:endParaRPr lang="en-US" altLang="en-US" sz="3600" b="1" dirty="0">
              <a:solidFill>
                <a:srgbClr val="008000"/>
              </a:solidFill>
            </a:endParaRPr>
          </a:p>
        </p:txBody>
      </p:sp>
    </p:spTree>
    <p:extLst>
      <p:ext uri="{BB962C8B-B14F-4D97-AF65-F5344CB8AC3E}">
        <p14:creationId xmlns:p14="http://schemas.microsoft.com/office/powerpoint/2010/main" val="1331608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BEB782-6345-9746-A360-355C9924E489}" type="slidenum">
              <a:rPr lang="en-US" altLang="en-US"/>
              <a:pPr eaLnBrk="1" hangingPunct="1"/>
              <a:t>26</a:t>
            </a:fld>
            <a:endParaRPr lang="en-US" altLang="en-US"/>
          </a:p>
        </p:txBody>
      </p:sp>
      <p:sp>
        <p:nvSpPr>
          <p:cNvPr id="25603" name="Rectangle 2"/>
          <p:cNvSpPr>
            <a:spLocks noGrp="1" noChangeArrowheads="1"/>
          </p:cNvSpPr>
          <p:nvPr>
            <p:ph type="title"/>
          </p:nvPr>
        </p:nvSpPr>
        <p:spPr/>
        <p:txBody>
          <a:bodyPr/>
          <a:lstStyle/>
          <a:p>
            <a:pPr eaLnBrk="1" hangingPunct="1"/>
            <a:r>
              <a:rPr lang="en-US" altLang="en-US" sz="4000" b="1">
                <a:solidFill>
                  <a:schemeClr val="accent2"/>
                </a:solidFill>
              </a:rPr>
              <a:t>Characteristics of The Outer Planets</a:t>
            </a:r>
          </a:p>
        </p:txBody>
      </p:sp>
      <p:sp>
        <p:nvSpPr>
          <p:cNvPr id="25604" name="Rectangle 3"/>
          <p:cNvSpPr>
            <a:spLocks noGrp="1" noChangeArrowheads="1"/>
          </p:cNvSpPr>
          <p:nvPr>
            <p:ph type="body" idx="1"/>
          </p:nvPr>
        </p:nvSpPr>
        <p:spPr/>
        <p:txBody>
          <a:bodyPr>
            <a:normAutofit lnSpcReduction="10000"/>
          </a:bodyPr>
          <a:lstStyle/>
          <a:p>
            <a:pPr eaLnBrk="1" hangingPunct="1">
              <a:lnSpc>
                <a:spcPct val="90000"/>
              </a:lnSpc>
            </a:pPr>
            <a:r>
              <a:rPr lang="en-US" altLang="en-US" b="1" dirty="0" smtClean="0">
                <a:solidFill>
                  <a:srgbClr val="008000"/>
                </a:solidFill>
              </a:rPr>
              <a:t>_____________________________and ___________________________are </a:t>
            </a:r>
            <a:r>
              <a:rPr lang="en-US" altLang="en-US" b="1" dirty="0">
                <a:solidFill>
                  <a:srgbClr val="008000"/>
                </a:solidFill>
              </a:rPr>
              <a:t>small and rocky, like the </a:t>
            </a:r>
            <a:r>
              <a:rPr lang="en-US" altLang="en-US" b="1" dirty="0" smtClean="0">
                <a:solidFill>
                  <a:srgbClr val="008000"/>
                </a:solidFill>
              </a:rPr>
              <a:t>____________________________planets</a:t>
            </a:r>
            <a:r>
              <a:rPr lang="en-US" altLang="en-US" b="1" dirty="0">
                <a:solidFill>
                  <a:srgbClr val="008000"/>
                </a:solidFill>
              </a:rPr>
              <a:t>.</a:t>
            </a:r>
          </a:p>
          <a:p>
            <a:pPr eaLnBrk="1" hangingPunct="1">
              <a:lnSpc>
                <a:spcPct val="90000"/>
              </a:lnSpc>
            </a:pPr>
            <a:r>
              <a:rPr lang="en-US" altLang="en-US" b="1" dirty="0">
                <a:solidFill>
                  <a:srgbClr val="008000"/>
                </a:solidFill>
              </a:rPr>
              <a:t>The gas giants </a:t>
            </a:r>
            <a:r>
              <a:rPr lang="en-US" altLang="en-US" b="1" dirty="0" smtClean="0">
                <a:solidFill>
                  <a:srgbClr val="008000"/>
                </a:solidFill>
              </a:rPr>
              <a:t>_________________________________________________________________________________________________________________________________________________________________________that </a:t>
            </a:r>
            <a:r>
              <a:rPr lang="en-US" altLang="en-US" b="1" dirty="0">
                <a:solidFill>
                  <a:srgbClr val="008000"/>
                </a:solidFill>
              </a:rPr>
              <a:t>are typically about 75% hydrogen, 24% helium, and 1% other elements</a:t>
            </a:r>
          </a:p>
          <a:p>
            <a:pPr eaLnBrk="1" hangingPunct="1">
              <a:lnSpc>
                <a:spcPct val="90000"/>
              </a:lnSpc>
            </a:pPr>
            <a:r>
              <a:rPr lang="en-US" altLang="en-US" b="1" dirty="0">
                <a:solidFill>
                  <a:srgbClr val="008000"/>
                </a:solidFill>
              </a:rPr>
              <a:t>Gas giants likely have </a:t>
            </a:r>
            <a:r>
              <a:rPr lang="en-US" altLang="en-US" b="1" dirty="0" smtClean="0">
                <a:solidFill>
                  <a:srgbClr val="008000"/>
                </a:solidFill>
              </a:rPr>
              <a:t>_____________________________of </a:t>
            </a:r>
            <a:r>
              <a:rPr lang="en-US" altLang="en-US" b="1" dirty="0">
                <a:solidFill>
                  <a:srgbClr val="008000"/>
                </a:solidFill>
              </a:rPr>
              <a:t>rock, ice, frozen carbon dioxide and other compounds</a:t>
            </a:r>
          </a:p>
        </p:txBody>
      </p:sp>
    </p:spTree>
    <p:extLst>
      <p:ext uri="{BB962C8B-B14F-4D97-AF65-F5344CB8AC3E}">
        <p14:creationId xmlns:p14="http://schemas.microsoft.com/office/powerpoint/2010/main" val="14179153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54F2E7-BC52-5B45-A814-1193D16E7EC5}" type="slidenum">
              <a:rPr lang="en-US" altLang="en-US"/>
              <a:pPr eaLnBrk="1" hangingPunct="1"/>
              <a:t>27</a:t>
            </a:fld>
            <a:endParaRPr lang="en-US" altLang="en-US"/>
          </a:p>
        </p:txBody>
      </p:sp>
      <p:sp>
        <p:nvSpPr>
          <p:cNvPr id="26627" name="Rectangle 2"/>
          <p:cNvSpPr>
            <a:spLocks noGrp="1" noChangeArrowheads="1"/>
          </p:cNvSpPr>
          <p:nvPr>
            <p:ph type="title"/>
          </p:nvPr>
        </p:nvSpPr>
        <p:spPr/>
        <p:txBody>
          <a:bodyPr/>
          <a:lstStyle/>
          <a:p>
            <a:pPr eaLnBrk="1" hangingPunct="1"/>
            <a:r>
              <a:rPr lang="en-US" altLang="en-US" sz="8000" b="1">
                <a:solidFill>
                  <a:schemeClr val="hlink"/>
                </a:solidFill>
              </a:rPr>
              <a:t>Jupiter</a:t>
            </a:r>
          </a:p>
        </p:txBody>
      </p:sp>
      <p:sp>
        <p:nvSpPr>
          <p:cNvPr id="26628" name="Rectangle 3"/>
          <p:cNvSpPr>
            <a:spLocks noGrp="1" noChangeArrowheads="1"/>
          </p:cNvSpPr>
          <p:nvPr>
            <p:ph type="body" idx="1"/>
          </p:nvPr>
        </p:nvSpPr>
        <p:spPr/>
        <p:txBody>
          <a:bodyPr>
            <a:normAutofit fontScale="92500" lnSpcReduction="10000"/>
          </a:bodyPr>
          <a:lstStyle/>
          <a:p>
            <a:pPr eaLnBrk="1" hangingPunct="1">
              <a:lnSpc>
                <a:spcPct val="80000"/>
              </a:lnSpc>
            </a:pPr>
            <a:r>
              <a:rPr lang="en-US" altLang="en-US" b="1" dirty="0">
                <a:solidFill>
                  <a:schemeClr val="accent2"/>
                </a:solidFill>
              </a:rPr>
              <a:t>Size- </a:t>
            </a:r>
            <a:r>
              <a:rPr lang="en-US" altLang="en-US" b="1" dirty="0" smtClean="0">
                <a:solidFill>
                  <a:schemeClr val="accent2"/>
                </a:solidFill>
              </a:rPr>
              <a:t>______________________________________________________________________________________________,  </a:t>
            </a:r>
            <a:r>
              <a:rPr lang="en-US" altLang="en-US" b="1" dirty="0">
                <a:solidFill>
                  <a:schemeClr val="accent2"/>
                </a:solidFill>
              </a:rPr>
              <a:t>It is 142,800 km</a:t>
            </a:r>
          </a:p>
          <a:p>
            <a:pPr eaLnBrk="1" hangingPunct="1">
              <a:lnSpc>
                <a:spcPct val="80000"/>
              </a:lnSpc>
            </a:pPr>
            <a:r>
              <a:rPr lang="en-US" altLang="en-US" b="1" dirty="0">
                <a:solidFill>
                  <a:schemeClr val="accent2"/>
                </a:solidFill>
              </a:rPr>
              <a:t>Distance from Sun- </a:t>
            </a:r>
            <a:r>
              <a:rPr lang="en-US" altLang="en-US" b="1" dirty="0" smtClean="0">
                <a:solidFill>
                  <a:schemeClr val="accent2"/>
                </a:solidFill>
              </a:rPr>
              <a:t>_________________________________________________________________________________________________________. </a:t>
            </a:r>
            <a:r>
              <a:rPr lang="en-US" altLang="en-US" b="1" dirty="0">
                <a:solidFill>
                  <a:schemeClr val="accent2"/>
                </a:solidFill>
              </a:rPr>
              <a:t>It is 778,000,000 km</a:t>
            </a:r>
          </a:p>
          <a:p>
            <a:pPr eaLnBrk="1" hangingPunct="1">
              <a:lnSpc>
                <a:spcPct val="80000"/>
              </a:lnSpc>
            </a:pPr>
            <a:r>
              <a:rPr lang="en-US" altLang="en-US" b="1" dirty="0">
                <a:solidFill>
                  <a:schemeClr val="accent2"/>
                </a:solidFill>
              </a:rPr>
              <a:t>Surface and atmosphere of gas and liquid it</a:t>
            </a:r>
            <a:r>
              <a:rPr lang="en-US" altLang="en-US" dirty="0">
                <a:solidFill>
                  <a:schemeClr val="accent2"/>
                </a:solidFill>
              </a:rPr>
              <a:t> </a:t>
            </a:r>
            <a:r>
              <a:rPr lang="en-US" altLang="en-US" b="1" dirty="0" smtClean="0">
                <a:solidFill>
                  <a:schemeClr val="accent2"/>
                </a:solidFill>
              </a:rPr>
              <a:t>_________________________________________________________________________________________________________________________</a:t>
            </a:r>
            <a:endParaRPr lang="en-US" altLang="en-US" b="1" dirty="0">
              <a:solidFill>
                <a:schemeClr val="accent2"/>
              </a:solidFill>
            </a:endParaRPr>
          </a:p>
          <a:p>
            <a:pPr eaLnBrk="1" hangingPunct="1">
              <a:lnSpc>
                <a:spcPct val="80000"/>
              </a:lnSpc>
            </a:pPr>
            <a:r>
              <a:rPr lang="en-US" altLang="en-US" b="1" dirty="0">
                <a:solidFill>
                  <a:schemeClr val="accent2"/>
                </a:solidFill>
              </a:rPr>
              <a:t>Has a  </a:t>
            </a:r>
            <a:r>
              <a:rPr lang="en-US" altLang="en-US" b="1" dirty="0" smtClean="0">
                <a:solidFill>
                  <a:schemeClr val="accent2"/>
                </a:solidFill>
              </a:rPr>
              <a:t>_________________________________________of</a:t>
            </a:r>
            <a:r>
              <a:rPr lang="en-US" altLang="en-US" b="1" dirty="0" smtClean="0"/>
              <a:t> </a:t>
            </a:r>
            <a:r>
              <a:rPr lang="en-US" altLang="en-US" b="1" dirty="0">
                <a:solidFill>
                  <a:schemeClr val="accent2"/>
                </a:solidFill>
              </a:rPr>
              <a:t>about 86 % hydrogen,14 % helium, and tiny amounts of methane, ammonia, phosphine, water, acetylene, ethane, germanium, and carbon monoxide.</a:t>
            </a:r>
            <a:r>
              <a:rPr lang="en-US" altLang="en-US" dirty="0">
                <a:solidFill>
                  <a:schemeClr val="accent2"/>
                </a:solidFill>
              </a:rPr>
              <a:t> </a:t>
            </a:r>
            <a:endParaRPr lang="en-US" altLang="en-US" b="1" dirty="0">
              <a:solidFill>
                <a:schemeClr val="accent2"/>
              </a:solidFill>
            </a:endParaRPr>
          </a:p>
          <a:p>
            <a:pPr eaLnBrk="1" hangingPunct="1">
              <a:lnSpc>
                <a:spcPct val="80000"/>
              </a:lnSpc>
            </a:pPr>
            <a:endParaRPr lang="en-US" altLang="en-US" dirty="0">
              <a:solidFill>
                <a:schemeClr val="accent2"/>
              </a:solidFill>
            </a:endParaRPr>
          </a:p>
          <a:p>
            <a:pPr eaLnBrk="1" hangingPunct="1">
              <a:lnSpc>
                <a:spcPct val="80000"/>
              </a:lnSpc>
            </a:pPr>
            <a:endParaRPr lang="en-US" altLang="en-US" dirty="0">
              <a:solidFill>
                <a:schemeClr val="accent2"/>
              </a:solidFill>
            </a:endParaRPr>
          </a:p>
          <a:p>
            <a:pPr eaLnBrk="1" hangingPunct="1">
              <a:lnSpc>
                <a:spcPct val="80000"/>
              </a:lnSpc>
            </a:pPr>
            <a:endParaRPr lang="en-US" altLang="en-US" sz="900" dirty="0">
              <a:solidFill>
                <a:schemeClr val="accent2"/>
              </a:solidFill>
            </a:endParaRPr>
          </a:p>
          <a:p>
            <a:pPr eaLnBrk="1" hangingPunct="1">
              <a:lnSpc>
                <a:spcPct val="80000"/>
              </a:lnSpc>
            </a:pPr>
            <a:endParaRPr lang="en-US" altLang="en-US" sz="900" dirty="0"/>
          </a:p>
          <a:p>
            <a:pPr eaLnBrk="1" hangingPunct="1">
              <a:lnSpc>
                <a:spcPct val="80000"/>
              </a:lnSpc>
            </a:pPr>
            <a:endParaRPr lang="en-US" altLang="en-US" sz="900" dirty="0"/>
          </a:p>
        </p:txBody>
      </p:sp>
    </p:spTree>
    <p:extLst>
      <p:ext uri="{BB962C8B-B14F-4D97-AF65-F5344CB8AC3E}">
        <p14:creationId xmlns:p14="http://schemas.microsoft.com/office/powerpoint/2010/main" val="276500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27C08D-7DE1-5940-A036-337FA9635C7B}" type="slidenum">
              <a:rPr lang="en-US" altLang="en-US"/>
              <a:pPr eaLnBrk="1" hangingPunct="1"/>
              <a:t>28</a:t>
            </a:fld>
            <a:endParaRPr lang="en-US" altLang="en-US"/>
          </a:p>
        </p:txBody>
      </p:sp>
      <p:sp>
        <p:nvSpPr>
          <p:cNvPr id="27651" name="Rectangle 2"/>
          <p:cNvSpPr>
            <a:spLocks noGrp="1" noChangeArrowheads="1"/>
          </p:cNvSpPr>
          <p:nvPr>
            <p:ph type="title"/>
          </p:nvPr>
        </p:nvSpPr>
        <p:spPr/>
        <p:txBody>
          <a:bodyPr/>
          <a:lstStyle/>
          <a:p>
            <a:pPr eaLnBrk="1" hangingPunct="1"/>
            <a:r>
              <a:rPr lang="en-US" altLang="en-US" sz="6600" b="1">
                <a:solidFill>
                  <a:schemeClr val="hlink"/>
                </a:solidFill>
              </a:rPr>
              <a:t>Jupiter continued</a:t>
            </a:r>
          </a:p>
        </p:txBody>
      </p:sp>
      <p:sp>
        <p:nvSpPr>
          <p:cNvPr id="27652" name="Rectangle 3"/>
          <p:cNvSpPr>
            <a:spLocks noGrp="1" noChangeArrowheads="1"/>
          </p:cNvSpPr>
          <p:nvPr>
            <p:ph type="body" idx="1"/>
          </p:nvPr>
        </p:nvSpPr>
        <p:spPr/>
        <p:txBody>
          <a:bodyPr>
            <a:normAutofit fontScale="92500" lnSpcReduction="20000"/>
          </a:bodyPr>
          <a:lstStyle/>
          <a:p>
            <a:pPr eaLnBrk="1" hangingPunct="1">
              <a:lnSpc>
                <a:spcPct val="80000"/>
              </a:lnSpc>
            </a:pPr>
            <a:r>
              <a:rPr lang="en-US" altLang="en-US" sz="4000" b="1" dirty="0">
                <a:solidFill>
                  <a:schemeClr val="accent2"/>
                </a:solidFill>
              </a:rPr>
              <a:t>Ability to support life- </a:t>
            </a:r>
            <a:r>
              <a:rPr lang="en-US" altLang="en-US" sz="4000" b="1" dirty="0" smtClean="0">
                <a:solidFill>
                  <a:schemeClr val="accent2"/>
                </a:solidFill>
              </a:rPr>
              <a:t>_______________________________________________________________________________________________________________________________________________________________________________________________________________________</a:t>
            </a:r>
            <a:endParaRPr lang="en-US" altLang="en-US" sz="4000" b="1" dirty="0">
              <a:solidFill>
                <a:schemeClr val="accent2"/>
              </a:solidFill>
            </a:endParaRPr>
          </a:p>
          <a:p>
            <a:pPr eaLnBrk="1" hangingPunct="1">
              <a:lnSpc>
                <a:spcPct val="80000"/>
              </a:lnSpc>
            </a:pPr>
            <a:r>
              <a:rPr lang="en-US" altLang="en-US" sz="4000" dirty="0">
                <a:solidFill>
                  <a:schemeClr val="accent2"/>
                </a:solidFill>
              </a:rPr>
              <a:t>Largest planet in solar system with 300 times the mass of Earth</a:t>
            </a:r>
          </a:p>
          <a:p>
            <a:pPr eaLnBrk="1" hangingPunct="1">
              <a:lnSpc>
                <a:spcPct val="80000"/>
              </a:lnSpc>
            </a:pPr>
            <a:r>
              <a:rPr lang="en-US" altLang="en-US" sz="4000" dirty="0">
                <a:solidFill>
                  <a:schemeClr val="accent2"/>
                </a:solidFill>
              </a:rPr>
              <a:t>Rotation- .41 Earth days (fastest)</a:t>
            </a:r>
          </a:p>
          <a:p>
            <a:pPr eaLnBrk="1" hangingPunct="1">
              <a:lnSpc>
                <a:spcPct val="80000"/>
              </a:lnSpc>
            </a:pPr>
            <a:r>
              <a:rPr lang="en-US" altLang="en-US" sz="4000" dirty="0">
                <a:solidFill>
                  <a:schemeClr val="accent2"/>
                </a:solidFill>
              </a:rPr>
              <a:t>Revolution- 29 Earth years</a:t>
            </a:r>
          </a:p>
        </p:txBody>
      </p:sp>
    </p:spTree>
    <p:extLst>
      <p:ext uri="{BB962C8B-B14F-4D97-AF65-F5344CB8AC3E}">
        <p14:creationId xmlns:p14="http://schemas.microsoft.com/office/powerpoint/2010/main" val="2134690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744B50-CB1D-814E-8234-6627667BBB22}" type="slidenum">
              <a:rPr lang="en-US" altLang="en-US"/>
              <a:pPr eaLnBrk="1" hangingPunct="1"/>
              <a:t>29</a:t>
            </a:fld>
            <a:endParaRPr lang="en-US" altLang="en-US"/>
          </a:p>
        </p:txBody>
      </p:sp>
      <p:sp>
        <p:nvSpPr>
          <p:cNvPr id="28675" name="Rectangle 2"/>
          <p:cNvSpPr>
            <a:spLocks noGrp="1" noChangeArrowheads="1"/>
          </p:cNvSpPr>
          <p:nvPr>
            <p:ph type="title"/>
          </p:nvPr>
        </p:nvSpPr>
        <p:spPr/>
        <p:txBody>
          <a:bodyPr/>
          <a:lstStyle/>
          <a:p>
            <a:pPr eaLnBrk="1" hangingPunct="1"/>
            <a:r>
              <a:rPr lang="en-US" altLang="en-US" sz="6600" b="1">
                <a:solidFill>
                  <a:schemeClr val="hlink"/>
                </a:solidFill>
              </a:rPr>
              <a:t>Jupiter continued</a:t>
            </a:r>
          </a:p>
        </p:txBody>
      </p:sp>
      <p:sp>
        <p:nvSpPr>
          <p:cNvPr id="28676" name="Rectangle 3"/>
          <p:cNvSpPr>
            <a:spLocks noGrp="1" noChangeArrowheads="1"/>
          </p:cNvSpPr>
          <p:nvPr>
            <p:ph type="body" idx="1"/>
          </p:nvPr>
        </p:nvSpPr>
        <p:spPr/>
        <p:txBody>
          <a:bodyPr>
            <a:normAutofit/>
          </a:bodyPr>
          <a:lstStyle/>
          <a:p>
            <a:pPr eaLnBrk="1" hangingPunct="1">
              <a:lnSpc>
                <a:spcPct val="90000"/>
              </a:lnSpc>
            </a:pPr>
            <a:r>
              <a:rPr lang="en-US" altLang="en-US" sz="3600" dirty="0" smtClean="0">
                <a:solidFill>
                  <a:schemeClr val="accent2"/>
                </a:solidFill>
              </a:rPr>
              <a:t>Moons-53 moons, </a:t>
            </a:r>
            <a:r>
              <a:rPr lang="en-US" altLang="en-US" sz="3600" dirty="0">
                <a:solidFill>
                  <a:schemeClr val="accent2"/>
                </a:solidFill>
              </a:rPr>
              <a:t>16 that are 10 km or larger and many smaller ones(NASA), Europa may have water</a:t>
            </a:r>
          </a:p>
          <a:p>
            <a:pPr eaLnBrk="1" hangingPunct="1">
              <a:lnSpc>
                <a:spcPct val="90000"/>
              </a:lnSpc>
            </a:pPr>
            <a:r>
              <a:rPr lang="en-US" altLang="en-US" sz="3600" dirty="0">
                <a:solidFill>
                  <a:schemeClr val="accent2"/>
                </a:solidFill>
              </a:rPr>
              <a:t>Has dark rings</a:t>
            </a:r>
          </a:p>
          <a:p>
            <a:pPr eaLnBrk="1" hangingPunct="1">
              <a:lnSpc>
                <a:spcPct val="90000"/>
              </a:lnSpc>
            </a:pPr>
            <a:r>
              <a:rPr lang="en-US" altLang="en-US" sz="3600" dirty="0" smtClean="0">
                <a:solidFill>
                  <a:schemeClr val="accent2"/>
                </a:solidFill>
              </a:rPr>
              <a:t>___________________________________________________________________________________________________________________________________________________________________________________________________________________</a:t>
            </a:r>
            <a:endParaRPr lang="en-US" altLang="en-US" sz="3600" dirty="0">
              <a:solidFill>
                <a:schemeClr val="accent2"/>
              </a:solidFill>
            </a:endParaRPr>
          </a:p>
          <a:p>
            <a:pPr eaLnBrk="1" hangingPunct="1">
              <a:lnSpc>
                <a:spcPct val="90000"/>
              </a:lnSpc>
            </a:pPr>
            <a:endParaRPr lang="en-US" altLang="en-US" sz="3600" dirty="0">
              <a:solidFill>
                <a:schemeClr val="accent2"/>
              </a:solidFill>
            </a:endParaRPr>
          </a:p>
          <a:p>
            <a:pPr eaLnBrk="1" hangingPunct="1">
              <a:lnSpc>
                <a:spcPct val="90000"/>
              </a:lnSpc>
            </a:pPr>
            <a:endParaRPr lang="en-US" altLang="en-US" dirty="0"/>
          </a:p>
        </p:txBody>
      </p:sp>
    </p:spTree>
    <p:extLst>
      <p:ext uri="{BB962C8B-B14F-4D97-AF65-F5344CB8AC3E}">
        <p14:creationId xmlns:p14="http://schemas.microsoft.com/office/powerpoint/2010/main" val="1889342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65098C-6FFD-684F-A60B-5CC2B8C9C287}" type="slidenum">
              <a:rPr lang="en-US" altLang="en-US"/>
              <a:pPr eaLnBrk="1" hangingPunct="1"/>
              <a:t>3</a:t>
            </a:fld>
            <a:endParaRPr lang="en-US" altLang="en-US"/>
          </a:p>
        </p:txBody>
      </p:sp>
      <p:pic>
        <p:nvPicPr>
          <p:cNvPr id="409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69926"/>
            <a:ext cx="7772400"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6"/>
          <p:cNvSpPr>
            <a:spLocks noChangeArrowheads="1"/>
          </p:cNvSpPr>
          <p:nvPr/>
        </p:nvSpPr>
        <p:spPr bwMode="auto">
          <a:xfrm>
            <a:off x="4419600" y="6491288"/>
            <a:ext cx="606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Image from http://www.nineplanets.org/gif/NinePlanets.jpg</a:t>
            </a:r>
          </a:p>
        </p:txBody>
      </p:sp>
      <p:sp>
        <p:nvSpPr>
          <p:cNvPr id="4101" name="Text Box 7"/>
          <p:cNvSpPr txBox="1">
            <a:spLocks noChangeArrowheads="1"/>
          </p:cNvSpPr>
          <p:nvPr/>
        </p:nvSpPr>
        <p:spPr bwMode="auto">
          <a:xfrm>
            <a:off x="1584325" y="36513"/>
            <a:ext cx="410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Clean picture comparing relative sizes </a:t>
            </a:r>
          </a:p>
        </p:txBody>
      </p:sp>
    </p:spTree>
    <p:extLst>
      <p:ext uri="{BB962C8B-B14F-4D97-AF65-F5344CB8AC3E}">
        <p14:creationId xmlns:p14="http://schemas.microsoft.com/office/powerpoint/2010/main" val="158944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974035-17F5-6E42-BE1E-5DA92CB57C82}" type="slidenum">
              <a:rPr lang="en-US" altLang="en-US"/>
              <a:pPr eaLnBrk="1" hangingPunct="1"/>
              <a:t>30</a:t>
            </a:fld>
            <a:endParaRPr lang="en-US" altLang="en-US"/>
          </a:p>
        </p:txBody>
      </p:sp>
      <p:sp>
        <p:nvSpPr>
          <p:cNvPr id="29699" name="Rectangle 2"/>
          <p:cNvSpPr>
            <a:spLocks noGrp="1" noChangeArrowheads="1"/>
          </p:cNvSpPr>
          <p:nvPr>
            <p:ph type="title"/>
          </p:nvPr>
        </p:nvSpPr>
        <p:spPr/>
        <p:txBody>
          <a:bodyPr/>
          <a:lstStyle/>
          <a:p>
            <a:pPr eaLnBrk="1" hangingPunct="1"/>
            <a:r>
              <a:rPr lang="en-US" altLang="en-US" sz="7200" b="1">
                <a:solidFill>
                  <a:schemeClr val="hlink"/>
                </a:solidFill>
              </a:rPr>
              <a:t>Jupiter</a:t>
            </a:r>
          </a:p>
        </p:txBody>
      </p:sp>
      <p:pic>
        <p:nvPicPr>
          <p:cNvPr id="29700" name="Picture 5" descr="jupi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28800"/>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6"/>
          <p:cNvSpPr txBox="1">
            <a:spLocks noChangeArrowheads="1"/>
          </p:cNvSpPr>
          <p:nvPr/>
        </p:nvSpPr>
        <p:spPr bwMode="auto">
          <a:xfrm>
            <a:off x="1524000" y="6324600"/>
            <a:ext cx="5684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Image on left from http://pds.jpl.nasa.gov/planets/images/browse/jupiter/jupiter.jpg</a:t>
            </a:r>
          </a:p>
        </p:txBody>
      </p:sp>
      <p:pic>
        <p:nvPicPr>
          <p:cNvPr id="29702" name="Picture 8" descr="JupiterBelowIo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90689"/>
            <a:ext cx="449580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9"/>
          <p:cNvSpPr txBox="1">
            <a:spLocks noChangeArrowheads="1"/>
          </p:cNvSpPr>
          <p:nvPr/>
        </p:nvSpPr>
        <p:spPr bwMode="auto">
          <a:xfrm>
            <a:off x="4164014" y="6583364"/>
            <a:ext cx="65039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Image on right from http://www.spacetoday.org/images/SolSys/Jupiter/JupiterBelowIo2001.jpg</a:t>
            </a:r>
          </a:p>
        </p:txBody>
      </p:sp>
      <p:sp>
        <p:nvSpPr>
          <p:cNvPr id="29704" name="Text Box 10"/>
          <p:cNvSpPr txBox="1">
            <a:spLocks noChangeArrowheads="1"/>
          </p:cNvSpPr>
          <p:nvPr/>
        </p:nvSpPr>
        <p:spPr bwMode="auto">
          <a:xfrm>
            <a:off x="7756525" y="1331913"/>
            <a:ext cx="2203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Jupiter and moon Io</a:t>
            </a:r>
          </a:p>
        </p:txBody>
      </p:sp>
    </p:spTree>
    <p:extLst>
      <p:ext uri="{BB962C8B-B14F-4D97-AF65-F5344CB8AC3E}">
        <p14:creationId xmlns:p14="http://schemas.microsoft.com/office/powerpoint/2010/main" val="1491487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A6672C-37B1-494C-A92E-0EEDEC22B8D0}" type="slidenum">
              <a:rPr lang="en-US" altLang="en-US"/>
              <a:pPr eaLnBrk="1" hangingPunct="1"/>
              <a:t>31</a:t>
            </a:fld>
            <a:endParaRPr lang="en-US" altLang="en-US"/>
          </a:p>
        </p:txBody>
      </p:sp>
      <p:sp>
        <p:nvSpPr>
          <p:cNvPr id="30723" name="Rectangle 2"/>
          <p:cNvSpPr>
            <a:spLocks noGrp="1" noChangeArrowheads="1"/>
          </p:cNvSpPr>
          <p:nvPr>
            <p:ph type="title"/>
          </p:nvPr>
        </p:nvSpPr>
        <p:spPr/>
        <p:txBody>
          <a:bodyPr/>
          <a:lstStyle/>
          <a:p>
            <a:pPr eaLnBrk="1" hangingPunct="1"/>
            <a:r>
              <a:rPr lang="en-US" altLang="en-US" sz="8800" b="1">
                <a:solidFill>
                  <a:srgbClr val="CC9900"/>
                </a:solidFill>
              </a:rPr>
              <a:t>Saturn</a:t>
            </a:r>
          </a:p>
        </p:txBody>
      </p:sp>
      <p:sp>
        <p:nvSpPr>
          <p:cNvPr id="30724" name="Rectangle 3"/>
          <p:cNvSpPr>
            <a:spLocks noGrp="1" noChangeArrowheads="1"/>
          </p:cNvSpPr>
          <p:nvPr>
            <p:ph type="body" idx="1"/>
          </p:nvPr>
        </p:nvSpPr>
        <p:spPr>
          <a:xfrm>
            <a:off x="838200" y="1825624"/>
            <a:ext cx="10515600" cy="4684903"/>
          </a:xfrm>
        </p:spPr>
        <p:txBody>
          <a:bodyPr>
            <a:normAutofit/>
          </a:bodyPr>
          <a:lstStyle/>
          <a:p>
            <a:pPr eaLnBrk="1" hangingPunct="1"/>
            <a:r>
              <a:rPr lang="en-US" altLang="en-US" b="1" dirty="0">
                <a:solidFill>
                  <a:schemeClr val="accent2"/>
                </a:solidFill>
              </a:rPr>
              <a:t>Size-</a:t>
            </a:r>
            <a:r>
              <a:rPr lang="en-US" altLang="en-US" dirty="0"/>
              <a:t>  </a:t>
            </a:r>
            <a:r>
              <a:rPr lang="en-US" altLang="en-US" b="1" dirty="0">
                <a:solidFill>
                  <a:schemeClr val="accent2"/>
                </a:solidFill>
              </a:rPr>
              <a:t>About </a:t>
            </a:r>
            <a:r>
              <a:rPr lang="en-US" altLang="en-US" b="1" dirty="0" smtClean="0">
                <a:solidFill>
                  <a:schemeClr val="accent2"/>
                </a:solidFill>
              </a:rPr>
              <a:t>________________________________________________________________________________.  </a:t>
            </a:r>
            <a:r>
              <a:rPr lang="en-US" altLang="en-US" b="1" dirty="0">
                <a:solidFill>
                  <a:schemeClr val="accent2"/>
                </a:solidFill>
              </a:rPr>
              <a:t>It is 120,540 km</a:t>
            </a:r>
          </a:p>
          <a:p>
            <a:pPr eaLnBrk="1" hangingPunct="1"/>
            <a:r>
              <a:rPr lang="en-US" altLang="en-US" b="1" dirty="0">
                <a:solidFill>
                  <a:schemeClr val="accent2"/>
                </a:solidFill>
              </a:rPr>
              <a:t>Distance from sun- About 9.5 times distance from sun as Earth.  1,427,000,000 km</a:t>
            </a:r>
          </a:p>
          <a:p>
            <a:pPr eaLnBrk="1" hangingPunct="1"/>
            <a:r>
              <a:rPr lang="en-US" altLang="en-US" b="1" dirty="0">
                <a:solidFill>
                  <a:schemeClr val="accent2"/>
                </a:solidFill>
              </a:rPr>
              <a:t>Surface and atmosphere of a gas giant, </a:t>
            </a:r>
            <a:r>
              <a:rPr lang="en-US" altLang="en-US" b="1" dirty="0" smtClean="0">
                <a:solidFill>
                  <a:schemeClr val="accent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en-US" b="1" dirty="0">
              <a:solidFill>
                <a:schemeClr val="accent2"/>
              </a:solidFill>
            </a:endParaRPr>
          </a:p>
        </p:txBody>
      </p:sp>
    </p:spTree>
    <p:extLst>
      <p:ext uri="{BB962C8B-B14F-4D97-AF65-F5344CB8AC3E}">
        <p14:creationId xmlns:p14="http://schemas.microsoft.com/office/powerpoint/2010/main" val="19956207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A1EA7F-549F-384C-9E51-EEEF87FD4001}" type="slidenum">
              <a:rPr lang="en-US" altLang="en-US"/>
              <a:pPr eaLnBrk="1" hangingPunct="1"/>
              <a:t>32</a:t>
            </a:fld>
            <a:endParaRPr lang="en-US" altLang="en-US"/>
          </a:p>
        </p:txBody>
      </p:sp>
      <p:sp>
        <p:nvSpPr>
          <p:cNvPr id="31747" name="Rectangle 2"/>
          <p:cNvSpPr>
            <a:spLocks noGrp="1" noChangeArrowheads="1"/>
          </p:cNvSpPr>
          <p:nvPr>
            <p:ph type="title"/>
          </p:nvPr>
        </p:nvSpPr>
        <p:spPr/>
        <p:txBody>
          <a:bodyPr/>
          <a:lstStyle/>
          <a:p>
            <a:pPr eaLnBrk="1" hangingPunct="1"/>
            <a:r>
              <a:rPr lang="en-US" altLang="en-US" sz="6000" b="1">
                <a:solidFill>
                  <a:srgbClr val="CC9900"/>
                </a:solidFill>
              </a:rPr>
              <a:t>Saturn continued</a:t>
            </a:r>
          </a:p>
        </p:txBody>
      </p:sp>
      <p:sp>
        <p:nvSpPr>
          <p:cNvPr id="31748" name="Rectangle 3"/>
          <p:cNvSpPr>
            <a:spLocks noGrp="1" noChangeArrowheads="1"/>
          </p:cNvSpPr>
          <p:nvPr>
            <p:ph type="body" idx="1"/>
          </p:nvPr>
        </p:nvSpPr>
        <p:spPr/>
        <p:txBody>
          <a:bodyPr/>
          <a:lstStyle/>
          <a:p>
            <a:pPr eaLnBrk="1" hangingPunct="1">
              <a:lnSpc>
                <a:spcPct val="90000"/>
              </a:lnSpc>
            </a:pPr>
            <a:r>
              <a:rPr lang="en-US" altLang="en-US" b="1" dirty="0" smtClean="0">
                <a:solidFill>
                  <a:schemeClr val="accent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en-US" b="1" dirty="0">
              <a:solidFill>
                <a:schemeClr val="accent2"/>
              </a:solidFill>
            </a:endParaRPr>
          </a:p>
          <a:p>
            <a:pPr eaLnBrk="1" hangingPunct="1">
              <a:lnSpc>
                <a:spcPct val="90000"/>
              </a:lnSpc>
            </a:pPr>
            <a:r>
              <a:rPr lang="en-US" altLang="en-US" dirty="0" smtClean="0">
                <a:solidFill>
                  <a:schemeClr val="accent2"/>
                </a:solidFill>
              </a:rPr>
              <a:t>_____________________________ largest </a:t>
            </a:r>
            <a:r>
              <a:rPr lang="en-US" altLang="en-US" dirty="0">
                <a:solidFill>
                  <a:schemeClr val="accent2"/>
                </a:solidFill>
              </a:rPr>
              <a:t>planet in solar system</a:t>
            </a:r>
          </a:p>
          <a:p>
            <a:pPr eaLnBrk="1" hangingPunct="1">
              <a:lnSpc>
                <a:spcPct val="90000"/>
              </a:lnSpc>
            </a:pPr>
            <a:r>
              <a:rPr lang="en-US" altLang="en-US" dirty="0">
                <a:solidFill>
                  <a:schemeClr val="accent2"/>
                </a:solidFill>
              </a:rPr>
              <a:t>Rotation- 0.43 Earth days</a:t>
            </a:r>
          </a:p>
          <a:p>
            <a:pPr eaLnBrk="1" hangingPunct="1">
              <a:lnSpc>
                <a:spcPct val="90000"/>
              </a:lnSpc>
            </a:pPr>
            <a:r>
              <a:rPr lang="en-US" altLang="en-US" dirty="0">
                <a:solidFill>
                  <a:schemeClr val="accent2"/>
                </a:solidFill>
              </a:rPr>
              <a:t>Revolution- 29 Earth years</a:t>
            </a:r>
          </a:p>
        </p:txBody>
      </p:sp>
    </p:spTree>
    <p:extLst>
      <p:ext uri="{BB962C8B-B14F-4D97-AF65-F5344CB8AC3E}">
        <p14:creationId xmlns:p14="http://schemas.microsoft.com/office/powerpoint/2010/main" val="998464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CAC87F-67D3-014C-9C43-9F4EC545334C}" type="slidenum">
              <a:rPr lang="en-US" altLang="en-US"/>
              <a:pPr eaLnBrk="1" hangingPunct="1"/>
              <a:t>33</a:t>
            </a:fld>
            <a:endParaRPr lang="en-US" altLang="en-US"/>
          </a:p>
        </p:txBody>
      </p:sp>
      <p:sp>
        <p:nvSpPr>
          <p:cNvPr id="32771" name="Rectangle 2"/>
          <p:cNvSpPr>
            <a:spLocks noGrp="1" noChangeArrowheads="1"/>
          </p:cNvSpPr>
          <p:nvPr>
            <p:ph type="title"/>
          </p:nvPr>
        </p:nvSpPr>
        <p:spPr/>
        <p:txBody>
          <a:bodyPr/>
          <a:lstStyle/>
          <a:p>
            <a:pPr eaLnBrk="1" hangingPunct="1"/>
            <a:r>
              <a:rPr lang="en-US" altLang="en-US" sz="7200" b="1">
                <a:solidFill>
                  <a:srgbClr val="CC9900"/>
                </a:solidFill>
              </a:rPr>
              <a:t>Saturn continued</a:t>
            </a:r>
          </a:p>
        </p:txBody>
      </p:sp>
      <p:sp>
        <p:nvSpPr>
          <p:cNvPr id="32772" name="Rectangle 3"/>
          <p:cNvSpPr>
            <a:spLocks noGrp="1" noChangeArrowheads="1"/>
          </p:cNvSpPr>
          <p:nvPr>
            <p:ph type="body" idx="1"/>
          </p:nvPr>
        </p:nvSpPr>
        <p:spPr>
          <a:xfrm>
            <a:off x="838200" y="1825624"/>
            <a:ext cx="10515600" cy="4684903"/>
          </a:xfrm>
        </p:spPr>
        <p:txBody>
          <a:bodyPr>
            <a:normAutofit fontScale="92500"/>
          </a:bodyPr>
          <a:lstStyle/>
          <a:p>
            <a:pPr eaLnBrk="1" hangingPunct="1">
              <a:lnSpc>
                <a:spcPct val="90000"/>
              </a:lnSpc>
            </a:pPr>
            <a:r>
              <a:rPr lang="en-US" altLang="en-US" sz="3600" dirty="0">
                <a:solidFill>
                  <a:schemeClr val="accent2"/>
                </a:solidFill>
              </a:rPr>
              <a:t>Moons- </a:t>
            </a:r>
            <a:r>
              <a:rPr lang="en-US" altLang="en-US" sz="3600" dirty="0" smtClean="0">
                <a:solidFill>
                  <a:schemeClr val="accent2"/>
                </a:solidFill>
              </a:rPr>
              <a:t>53 moons</a:t>
            </a:r>
            <a:endParaRPr lang="en-US" altLang="en-US" sz="3600" dirty="0">
              <a:solidFill>
                <a:schemeClr val="accent2"/>
              </a:solidFill>
            </a:endParaRPr>
          </a:p>
          <a:p>
            <a:pPr eaLnBrk="1" hangingPunct="1">
              <a:lnSpc>
                <a:spcPct val="90000"/>
              </a:lnSpc>
            </a:pPr>
            <a:r>
              <a:rPr lang="en-US" altLang="en-US" sz="3600" dirty="0" smtClean="0">
                <a:solidFill>
                  <a:schemeClr val="accent2"/>
                </a:solidFill>
              </a:rPr>
              <a:t>_______________________________________________________________________________________________________________________________________________________________________________</a:t>
            </a:r>
            <a:endParaRPr lang="en-US" altLang="en-US" sz="3600" dirty="0">
              <a:solidFill>
                <a:schemeClr val="accent2"/>
              </a:solidFill>
            </a:endParaRPr>
          </a:p>
          <a:p>
            <a:pPr eaLnBrk="1" hangingPunct="1">
              <a:lnSpc>
                <a:spcPct val="90000"/>
              </a:lnSpc>
            </a:pPr>
            <a:r>
              <a:rPr lang="en-US" altLang="en-US" sz="3600" dirty="0" smtClean="0">
                <a:solidFill>
                  <a:schemeClr val="accent2"/>
                </a:solidFill>
              </a:rPr>
              <a:t>_____________________________________- diameter </a:t>
            </a:r>
            <a:r>
              <a:rPr lang="en-US" altLang="en-US" sz="3600" dirty="0">
                <a:solidFill>
                  <a:schemeClr val="accent2"/>
                </a:solidFill>
              </a:rPr>
              <a:t>of 250,000 km or more but only about 1 kilometer thick, </a:t>
            </a:r>
            <a:r>
              <a:rPr lang="en-US" altLang="en-US" sz="3600" dirty="0" smtClean="0">
                <a:solidFill>
                  <a:schemeClr val="accent2"/>
                </a:solidFill>
              </a:rPr>
              <a:t>______________________________________________________________________________________________</a:t>
            </a:r>
            <a:endParaRPr lang="en-US" altLang="en-US" sz="3600" dirty="0">
              <a:solidFill>
                <a:schemeClr val="accent2"/>
              </a:solidFill>
            </a:endParaRPr>
          </a:p>
          <a:p>
            <a:pPr eaLnBrk="1" hangingPunct="1">
              <a:lnSpc>
                <a:spcPct val="90000"/>
              </a:lnSpc>
            </a:pPr>
            <a:endParaRPr lang="en-US" altLang="en-US" sz="3600" dirty="0">
              <a:solidFill>
                <a:schemeClr val="accent2"/>
              </a:solidFill>
            </a:endParaRPr>
          </a:p>
          <a:p>
            <a:pPr eaLnBrk="1" hangingPunct="1">
              <a:lnSpc>
                <a:spcPct val="90000"/>
              </a:lnSpc>
            </a:pPr>
            <a:endParaRPr lang="en-US" altLang="en-US" sz="3600" dirty="0"/>
          </a:p>
        </p:txBody>
      </p:sp>
    </p:spTree>
    <p:extLst>
      <p:ext uri="{BB962C8B-B14F-4D97-AF65-F5344CB8AC3E}">
        <p14:creationId xmlns:p14="http://schemas.microsoft.com/office/powerpoint/2010/main" val="748121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807955-481B-5144-8CEB-C7E3D86F8EDC}" type="slidenum">
              <a:rPr lang="en-US" altLang="en-US"/>
              <a:pPr eaLnBrk="1" hangingPunct="1"/>
              <a:t>34</a:t>
            </a:fld>
            <a:endParaRPr lang="en-US" altLang="en-US"/>
          </a:p>
        </p:txBody>
      </p:sp>
      <p:sp>
        <p:nvSpPr>
          <p:cNvPr id="33795" name="Rectangle 2"/>
          <p:cNvSpPr>
            <a:spLocks noGrp="1" noChangeArrowheads="1"/>
          </p:cNvSpPr>
          <p:nvPr>
            <p:ph type="title"/>
          </p:nvPr>
        </p:nvSpPr>
        <p:spPr/>
        <p:txBody>
          <a:bodyPr/>
          <a:lstStyle/>
          <a:p>
            <a:pPr eaLnBrk="1" hangingPunct="1"/>
            <a:r>
              <a:rPr lang="en-US" altLang="en-US" sz="8000" b="1">
                <a:solidFill>
                  <a:srgbClr val="CC9900"/>
                </a:solidFill>
              </a:rPr>
              <a:t>Saturn</a:t>
            </a:r>
          </a:p>
        </p:txBody>
      </p:sp>
      <p:pic>
        <p:nvPicPr>
          <p:cNvPr id="33796" name="Picture 5" descr="satu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8" descr="saturns_ring_plan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050" y="1828801"/>
            <a:ext cx="421005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9"/>
          <p:cNvSpPr txBox="1">
            <a:spLocks noChangeArrowheads="1"/>
          </p:cNvSpPr>
          <p:nvPr/>
        </p:nvSpPr>
        <p:spPr bwMode="auto">
          <a:xfrm>
            <a:off x="6308725" y="6129339"/>
            <a:ext cx="76152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Image on right from http://www.adlerplanetarium.org/cyberspace/planets/saturn/images/saturns_ring_plane.jpg</a:t>
            </a:r>
          </a:p>
        </p:txBody>
      </p:sp>
      <p:sp>
        <p:nvSpPr>
          <p:cNvPr id="33799" name="Text Box 10"/>
          <p:cNvSpPr txBox="1">
            <a:spLocks noChangeArrowheads="1"/>
          </p:cNvSpPr>
          <p:nvPr/>
        </p:nvSpPr>
        <p:spPr bwMode="auto">
          <a:xfrm>
            <a:off x="1736725" y="6434139"/>
            <a:ext cx="536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Image on left fromhttp://pds.jpl.nasa.gov/planets/images/full/saturn/saturn.jpg</a:t>
            </a:r>
          </a:p>
        </p:txBody>
      </p:sp>
    </p:spTree>
    <p:extLst>
      <p:ext uri="{BB962C8B-B14F-4D97-AF65-F5344CB8AC3E}">
        <p14:creationId xmlns:p14="http://schemas.microsoft.com/office/powerpoint/2010/main" val="1547930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F5DC97-E2D7-1C43-9A5C-4DFAC98668AC}" type="slidenum">
              <a:rPr lang="en-US" altLang="en-US"/>
              <a:pPr eaLnBrk="1" hangingPunct="1"/>
              <a:t>35</a:t>
            </a:fld>
            <a:endParaRPr lang="en-US" altLang="en-US"/>
          </a:p>
        </p:txBody>
      </p:sp>
      <p:sp>
        <p:nvSpPr>
          <p:cNvPr id="34819" name="Rectangle 2"/>
          <p:cNvSpPr>
            <a:spLocks noGrp="1" noChangeArrowheads="1"/>
          </p:cNvSpPr>
          <p:nvPr>
            <p:ph type="title"/>
          </p:nvPr>
        </p:nvSpPr>
        <p:spPr/>
        <p:txBody>
          <a:bodyPr/>
          <a:lstStyle/>
          <a:p>
            <a:pPr eaLnBrk="1" hangingPunct="1"/>
            <a:r>
              <a:rPr lang="en-US" altLang="en-US" sz="8000" b="1">
                <a:solidFill>
                  <a:srgbClr val="109EDE"/>
                </a:solidFill>
              </a:rPr>
              <a:t>Uranus</a:t>
            </a:r>
          </a:p>
        </p:txBody>
      </p:sp>
      <p:sp>
        <p:nvSpPr>
          <p:cNvPr id="34820" name="Rectangle 3"/>
          <p:cNvSpPr>
            <a:spLocks noGrp="1" noChangeArrowheads="1"/>
          </p:cNvSpPr>
          <p:nvPr>
            <p:ph type="body" idx="1"/>
          </p:nvPr>
        </p:nvSpPr>
        <p:spPr/>
        <p:txBody>
          <a:bodyPr/>
          <a:lstStyle/>
          <a:p>
            <a:pPr eaLnBrk="1" hangingPunct="1">
              <a:lnSpc>
                <a:spcPct val="80000"/>
              </a:lnSpc>
            </a:pPr>
            <a:r>
              <a:rPr lang="en-US" altLang="en-US" b="1" dirty="0">
                <a:solidFill>
                  <a:schemeClr val="accent2"/>
                </a:solidFill>
              </a:rPr>
              <a:t>pronounced “YOOR-a-nus”</a:t>
            </a:r>
          </a:p>
          <a:p>
            <a:pPr eaLnBrk="1" hangingPunct="1">
              <a:lnSpc>
                <a:spcPct val="80000"/>
              </a:lnSpc>
            </a:pPr>
            <a:r>
              <a:rPr lang="en-US" altLang="en-US" b="1" dirty="0">
                <a:solidFill>
                  <a:schemeClr val="accent2"/>
                </a:solidFill>
              </a:rPr>
              <a:t>Size- </a:t>
            </a:r>
            <a:r>
              <a:rPr lang="en-US" altLang="en-US" b="1" dirty="0" smtClean="0">
                <a:solidFill>
                  <a:schemeClr val="accent2"/>
                </a:solidFill>
              </a:rPr>
              <a:t>____________________________________________________________________________________________________________.  </a:t>
            </a:r>
            <a:r>
              <a:rPr lang="en-US" altLang="en-US" b="1" dirty="0">
                <a:solidFill>
                  <a:schemeClr val="accent2"/>
                </a:solidFill>
              </a:rPr>
              <a:t>It is 51,200 km</a:t>
            </a:r>
          </a:p>
          <a:p>
            <a:pPr eaLnBrk="1" hangingPunct="1">
              <a:lnSpc>
                <a:spcPct val="80000"/>
              </a:lnSpc>
            </a:pPr>
            <a:r>
              <a:rPr lang="en-US" altLang="en-US" b="1" dirty="0">
                <a:solidFill>
                  <a:schemeClr val="accent2"/>
                </a:solidFill>
              </a:rPr>
              <a:t>Distance from Sun- About 19 times farther from sun than Earth.  It is 2,871,000,000 km</a:t>
            </a:r>
          </a:p>
          <a:p>
            <a:pPr eaLnBrk="1" hangingPunct="1">
              <a:lnSpc>
                <a:spcPct val="80000"/>
              </a:lnSpc>
            </a:pPr>
            <a:r>
              <a:rPr lang="en-US" altLang="en-US" b="1" dirty="0" smtClean="0">
                <a:solidFill>
                  <a:schemeClr val="accent2"/>
                </a:solidFill>
              </a:rPr>
              <a:t>________________________________________________________________________________________________________________________________________________________________________________________________________________________________</a:t>
            </a:r>
            <a:endParaRPr lang="en-US" altLang="en-US" dirty="0"/>
          </a:p>
        </p:txBody>
      </p:sp>
    </p:spTree>
    <p:extLst>
      <p:ext uri="{BB962C8B-B14F-4D97-AF65-F5344CB8AC3E}">
        <p14:creationId xmlns:p14="http://schemas.microsoft.com/office/powerpoint/2010/main" val="1003355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645596-EB03-3445-87E8-1D1F99A53593}" type="slidenum">
              <a:rPr lang="en-US" altLang="en-US"/>
              <a:pPr eaLnBrk="1" hangingPunct="1"/>
              <a:t>36</a:t>
            </a:fld>
            <a:endParaRPr lang="en-US" altLang="en-US"/>
          </a:p>
        </p:txBody>
      </p:sp>
      <p:sp>
        <p:nvSpPr>
          <p:cNvPr id="35843" name="Rectangle 2"/>
          <p:cNvSpPr>
            <a:spLocks noGrp="1" noChangeArrowheads="1"/>
          </p:cNvSpPr>
          <p:nvPr>
            <p:ph type="title"/>
          </p:nvPr>
        </p:nvSpPr>
        <p:spPr/>
        <p:txBody>
          <a:bodyPr/>
          <a:lstStyle/>
          <a:p>
            <a:pPr eaLnBrk="1" hangingPunct="1"/>
            <a:r>
              <a:rPr lang="en-US" altLang="en-US" sz="7200" b="1">
                <a:solidFill>
                  <a:srgbClr val="109EDE"/>
                </a:solidFill>
              </a:rPr>
              <a:t>Uranus continued</a:t>
            </a:r>
          </a:p>
        </p:txBody>
      </p:sp>
      <p:sp>
        <p:nvSpPr>
          <p:cNvPr id="35844" name="Rectangle 3"/>
          <p:cNvSpPr>
            <a:spLocks noGrp="1" noChangeArrowheads="1"/>
          </p:cNvSpPr>
          <p:nvPr>
            <p:ph type="body" idx="1"/>
          </p:nvPr>
        </p:nvSpPr>
        <p:spPr/>
        <p:txBody>
          <a:bodyPr/>
          <a:lstStyle/>
          <a:p>
            <a:pPr eaLnBrk="1" hangingPunct="1">
              <a:lnSpc>
                <a:spcPct val="80000"/>
              </a:lnSpc>
            </a:pPr>
            <a:r>
              <a:rPr lang="en-US" altLang="en-US" b="1" dirty="0">
                <a:solidFill>
                  <a:schemeClr val="accent2"/>
                </a:solidFill>
              </a:rPr>
              <a:t>the surface of Uranus consists of </a:t>
            </a:r>
            <a:r>
              <a:rPr lang="en-US" altLang="en-US" b="1" dirty="0" smtClean="0">
                <a:solidFill>
                  <a:schemeClr val="accent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en-US" dirty="0"/>
          </a:p>
          <a:p>
            <a:pPr eaLnBrk="1" hangingPunct="1">
              <a:lnSpc>
                <a:spcPct val="80000"/>
              </a:lnSpc>
            </a:pPr>
            <a:r>
              <a:rPr lang="en-US" altLang="en-US" b="1" dirty="0">
                <a:solidFill>
                  <a:schemeClr val="accent2"/>
                </a:solidFill>
              </a:rPr>
              <a:t>Uranus' atmosphere is about 83% </a:t>
            </a:r>
            <a:r>
              <a:rPr lang="en-US" altLang="en-US" b="1" dirty="0" smtClean="0">
                <a:solidFill>
                  <a:schemeClr val="accent2"/>
                </a:solidFill>
              </a:rPr>
              <a:t>______________________________, </a:t>
            </a:r>
            <a:r>
              <a:rPr lang="en-US" altLang="en-US" b="1" dirty="0">
                <a:solidFill>
                  <a:schemeClr val="accent2"/>
                </a:solidFill>
              </a:rPr>
              <a:t>15% </a:t>
            </a:r>
            <a:r>
              <a:rPr lang="en-US" altLang="en-US" b="1" dirty="0" smtClean="0">
                <a:solidFill>
                  <a:schemeClr val="accent2"/>
                </a:solidFill>
              </a:rPr>
              <a:t>______________________and </a:t>
            </a:r>
            <a:r>
              <a:rPr lang="en-US" altLang="en-US" b="1" dirty="0">
                <a:solidFill>
                  <a:schemeClr val="accent2"/>
                </a:solidFill>
              </a:rPr>
              <a:t>2% </a:t>
            </a:r>
            <a:r>
              <a:rPr lang="en-US" altLang="en-US" b="1" dirty="0" smtClean="0">
                <a:solidFill>
                  <a:schemeClr val="accent2"/>
                </a:solidFill>
              </a:rPr>
              <a:t>_____________________________________. </a:t>
            </a:r>
            <a:endParaRPr lang="en-US" altLang="en-US" b="1" dirty="0">
              <a:solidFill>
                <a:schemeClr val="accent2"/>
              </a:solidFill>
            </a:endParaRPr>
          </a:p>
        </p:txBody>
      </p:sp>
    </p:spTree>
    <p:extLst>
      <p:ext uri="{BB962C8B-B14F-4D97-AF65-F5344CB8AC3E}">
        <p14:creationId xmlns:p14="http://schemas.microsoft.com/office/powerpoint/2010/main" val="13513510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B3444C-3062-0842-A2A9-B36471346E9A}" type="slidenum">
              <a:rPr lang="en-US" altLang="en-US"/>
              <a:pPr eaLnBrk="1" hangingPunct="1"/>
              <a:t>37</a:t>
            </a:fld>
            <a:endParaRPr lang="en-US" altLang="en-US"/>
          </a:p>
        </p:txBody>
      </p:sp>
      <p:sp>
        <p:nvSpPr>
          <p:cNvPr id="36867" name="Rectangle 2"/>
          <p:cNvSpPr>
            <a:spLocks noGrp="1" noChangeArrowheads="1"/>
          </p:cNvSpPr>
          <p:nvPr>
            <p:ph type="title"/>
          </p:nvPr>
        </p:nvSpPr>
        <p:spPr/>
        <p:txBody>
          <a:bodyPr/>
          <a:lstStyle/>
          <a:p>
            <a:pPr eaLnBrk="1" hangingPunct="1"/>
            <a:r>
              <a:rPr lang="en-US" altLang="en-US" sz="6600" b="1">
                <a:solidFill>
                  <a:srgbClr val="109EDE"/>
                </a:solidFill>
              </a:rPr>
              <a:t>Uranus continued</a:t>
            </a:r>
          </a:p>
        </p:txBody>
      </p:sp>
      <p:sp>
        <p:nvSpPr>
          <p:cNvPr id="36868" name="Rectangle 3"/>
          <p:cNvSpPr>
            <a:spLocks noGrp="1" noChangeArrowheads="1"/>
          </p:cNvSpPr>
          <p:nvPr>
            <p:ph type="body" idx="1"/>
          </p:nvPr>
        </p:nvSpPr>
        <p:spPr/>
        <p:txBody>
          <a:bodyPr>
            <a:normAutofit/>
          </a:bodyPr>
          <a:lstStyle/>
          <a:p>
            <a:pPr eaLnBrk="1" hangingPunct="1">
              <a:lnSpc>
                <a:spcPct val="80000"/>
              </a:lnSpc>
            </a:pPr>
            <a:r>
              <a:rPr lang="en-US" altLang="en-US" b="1" dirty="0" smtClean="0">
                <a:solidFill>
                  <a:schemeClr val="accent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en-US" b="1" dirty="0">
              <a:solidFill>
                <a:schemeClr val="accent2"/>
              </a:solidFill>
            </a:endParaRPr>
          </a:p>
          <a:p>
            <a:pPr eaLnBrk="1" hangingPunct="1">
              <a:lnSpc>
                <a:spcPct val="80000"/>
              </a:lnSpc>
            </a:pPr>
            <a:r>
              <a:rPr lang="en-US" altLang="en-US" dirty="0">
                <a:solidFill>
                  <a:schemeClr val="accent2"/>
                </a:solidFill>
              </a:rPr>
              <a:t>Rotation- 0.72 Earth days, is retrograde rotation like Venus, and rotates on side </a:t>
            </a:r>
          </a:p>
          <a:p>
            <a:pPr eaLnBrk="1" hangingPunct="1">
              <a:lnSpc>
                <a:spcPct val="80000"/>
              </a:lnSpc>
            </a:pPr>
            <a:r>
              <a:rPr lang="en-US" altLang="en-US" dirty="0">
                <a:solidFill>
                  <a:schemeClr val="accent2"/>
                </a:solidFill>
              </a:rPr>
              <a:t>Revolution-  84 Earth years</a:t>
            </a:r>
          </a:p>
          <a:p>
            <a:pPr eaLnBrk="1" hangingPunct="1">
              <a:lnSpc>
                <a:spcPct val="80000"/>
              </a:lnSpc>
            </a:pPr>
            <a:r>
              <a:rPr lang="en-US" altLang="en-US" dirty="0">
                <a:solidFill>
                  <a:schemeClr val="accent2"/>
                </a:solidFill>
              </a:rPr>
              <a:t>Moons- </a:t>
            </a:r>
            <a:r>
              <a:rPr lang="en-US" altLang="en-US" dirty="0" smtClean="0">
                <a:solidFill>
                  <a:schemeClr val="accent2"/>
                </a:solidFill>
              </a:rPr>
              <a:t>27 moons- half of them are made of ice</a:t>
            </a:r>
            <a:endParaRPr lang="en-US" altLang="en-US" dirty="0">
              <a:solidFill>
                <a:schemeClr val="accent2"/>
              </a:solidFill>
            </a:endParaRPr>
          </a:p>
          <a:p>
            <a:pPr eaLnBrk="1" hangingPunct="1">
              <a:lnSpc>
                <a:spcPct val="80000"/>
              </a:lnSpc>
            </a:pPr>
            <a:r>
              <a:rPr lang="en-US" altLang="en-US" dirty="0">
                <a:solidFill>
                  <a:schemeClr val="accent2"/>
                </a:solidFill>
              </a:rPr>
              <a:t>Rings- </a:t>
            </a:r>
            <a:r>
              <a:rPr lang="en-US" altLang="en-US" dirty="0" smtClean="0">
                <a:solidFill>
                  <a:schemeClr val="accent2"/>
                </a:solidFill>
              </a:rPr>
              <a:t>___________________________________________________</a:t>
            </a:r>
            <a:endParaRPr lang="en-US" altLang="en-US" dirty="0">
              <a:solidFill>
                <a:schemeClr val="accent2"/>
              </a:solidFill>
            </a:endParaRPr>
          </a:p>
          <a:p>
            <a:pPr eaLnBrk="1" hangingPunct="1">
              <a:lnSpc>
                <a:spcPct val="80000"/>
              </a:lnSpc>
            </a:pPr>
            <a:endParaRPr lang="en-US" altLang="en-US" b="1" dirty="0">
              <a:solidFill>
                <a:schemeClr val="accent2"/>
              </a:solidFill>
            </a:endParaRPr>
          </a:p>
          <a:p>
            <a:pPr eaLnBrk="1" hangingPunct="1">
              <a:lnSpc>
                <a:spcPct val="80000"/>
              </a:lnSpc>
            </a:pPr>
            <a:endParaRPr lang="en-US" altLang="en-US" sz="2000" dirty="0"/>
          </a:p>
        </p:txBody>
      </p:sp>
    </p:spTree>
    <p:extLst>
      <p:ext uri="{BB962C8B-B14F-4D97-AF65-F5344CB8AC3E}">
        <p14:creationId xmlns:p14="http://schemas.microsoft.com/office/powerpoint/2010/main" val="3697273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8C7650-6406-6045-8A75-FA5F170EA6F9}" type="slidenum">
              <a:rPr lang="en-US" altLang="en-US"/>
              <a:pPr eaLnBrk="1" hangingPunct="1"/>
              <a:t>38</a:t>
            </a:fld>
            <a:endParaRPr lang="en-US" altLang="en-US"/>
          </a:p>
        </p:txBody>
      </p:sp>
      <p:sp>
        <p:nvSpPr>
          <p:cNvPr id="37891" name="Rectangle 2"/>
          <p:cNvSpPr>
            <a:spLocks noGrp="1" noChangeArrowheads="1"/>
          </p:cNvSpPr>
          <p:nvPr>
            <p:ph type="title"/>
          </p:nvPr>
        </p:nvSpPr>
        <p:spPr>
          <a:xfrm>
            <a:off x="1981200" y="0"/>
            <a:ext cx="8229600" cy="1143000"/>
          </a:xfrm>
        </p:spPr>
        <p:txBody>
          <a:bodyPr/>
          <a:lstStyle/>
          <a:p>
            <a:pPr eaLnBrk="1" hangingPunct="1"/>
            <a:r>
              <a:rPr lang="en-US" altLang="en-US" sz="7200" b="1">
                <a:solidFill>
                  <a:srgbClr val="109EDE"/>
                </a:solidFill>
              </a:rPr>
              <a:t>Uranus</a:t>
            </a:r>
          </a:p>
        </p:txBody>
      </p:sp>
      <p:pic>
        <p:nvPicPr>
          <p:cNvPr id="37892" name="Picture 5" descr="uran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00201"/>
            <a:ext cx="40005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6"/>
          <p:cNvSpPr txBox="1">
            <a:spLocks noChangeArrowheads="1"/>
          </p:cNvSpPr>
          <p:nvPr/>
        </p:nvSpPr>
        <p:spPr bwMode="auto">
          <a:xfrm>
            <a:off x="1889125" y="6357939"/>
            <a:ext cx="5087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Image on left from http://nssdc.gsfc.nasa.gov/planetary/image/uranus.jpg</a:t>
            </a:r>
          </a:p>
        </p:txBody>
      </p:sp>
      <p:pic>
        <p:nvPicPr>
          <p:cNvPr id="37894" name="Picture 8" descr="139938main_uranus_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0" y="1219200"/>
            <a:ext cx="46355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 Box 9"/>
          <p:cNvSpPr txBox="1">
            <a:spLocks noChangeArrowheads="1"/>
          </p:cNvSpPr>
          <p:nvPr/>
        </p:nvSpPr>
        <p:spPr bwMode="auto">
          <a:xfrm>
            <a:off x="4673600" y="6583364"/>
            <a:ext cx="5994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Image on right from http://www.nasa.gov/images/content/139938main_uranus_ring.jpg</a:t>
            </a:r>
          </a:p>
        </p:txBody>
      </p:sp>
    </p:spTree>
    <p:extLst>
      <p:ext uri="{BB962C8B-B14F-4D97-AF65-F5344CB8AC3E}">
        <p14:creationId xmlns:p14="http://schemas.microsoft.com/office/powerpoint/2010/main" val="13372966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AC99A2-973B-E345-8444-4C383F5008F5}" type="slidenum">
              <a:rPr lang="en-US" altLang="en-US"/>
              <a:pPr eaLnBrk="1" hangingPunct="1"/>
              <a:t>39</a:t>
            </a:fld>
            <a:endParaRPr lang="en-US" altLang="en-US"/>
          </a:p>
        </p:txBody>
      </p:sp>
      <p:sp>
        <p:nvSpPr>
          <p:cNvPr id="38915" name="Rectangle 2"/>
          <p:cNvSpPr>
            <a:spLocks noGrp="1" noChangeArrowheads="1"/>
          </p:cNvSpPr>
          <p:nvPr>
            <p:ph type="title"/>
          </p:nvPr>
        </p:nvSpPr>
        <p:spPr/>
        <p:txBody>
          <a:bodyPr/>
          <a:lstStyle/>
          <a:p>
            <a:pPr eaLnBrk="1" hangingPunct="1"/>
            <a:r>
              <a:rPr lang="en-US" altLang="en-US" sz="8000" b="1">
                <a:solidFill>
                  <a:schemeClr val="accent2"/>
                </a:solidFill>
              </a:rPr>
              <a:t>Neptune</a:t>
            </a:r>
          </a:p>
        </p:txBody>
      </p:sp>
      <p:sp>
        <p:nvSpPr>
          <p:cNvPr id="38916" name="Rectangle 3"/>
          <p:cNvSpPr>
            <a:spLocks noGrp="1" noChangeArrowheads="1"/>
          </p:cNvSpPr>
          <p:nvPr>
            <p:ph type="body" idx="1"/>
          </p:nvPr>
        </p:nvSpPr>
        <p:spPr/>
        <p:txBody>
          <a:bodyPr/>
          <a:lstStyle/>
          <a:p>
            <a:pPr eaLnBrk="1" hangingPunct="1">
              <a:lnSpc>
                <a:spcPct val="80000"/>
              </a:lnSpc>
            </a:pPr>
            <a:r>
              <a:rPr lang="en-US" altLang="en-US" b="1" dirty="0">
                <a:solidFill>
                  <a:schemeClr val="accent2"/>
                </a:solidFill>
              </a:rPr>
              <a:t>Size- </a:t>
            </a:r>
            <a:r>
              <a:rPr lang="en-US" altLang="en-US" b="1" dirty="0" smtClean="0">
                <a:solidFill>
                  <a:schemeClr val="accent2"/>
                </a:solidFill>
              </a:rPr>
              <a:t>_________________________________________________________________.  </a:t>
            </a:r>
            <a:r>
              <a:rPr lang="en-US" altLang="en-US" b="1" dirty="0">
                <a:solidFill>
                  <a:schemeClr val="accent2"/>
                </a:solidFill>
              </a:rPr>
              <a:t>It is 49,500 km</a:t>
            </a:r>
          </a:p>
          <a:p>
            <a:pPr eaLnBrk="1" hangingPunct="1">
              <a:lnSpc>
                <a:spcPct val="80000"/>
              </a:lnSpc>
            </a:pPr>
            <a:r>
              <a:rPr lang="en-US" altLang="en-US" b="1" dirty="0">
                <a:solidFill>
                  <a:schemeClr val="accent2"/>
                </a:solidFill>
              </a:rPr>
              <a:t>Distance from Sun- Almost 30 times farther from sun than Earth.  It is 4,497,000,000 km</a:t>
            </a:r>
          </a:p>
          <a:p>
            <a:pPr eaLnBrk="1" hangingPunct="1">
              <a:lnSpc>
                <a:spcPct val="80000"/>
              </a:lnSpc>
            </a:pPr>
            <a:r>
              <a:rPr lang="en-US" altLang="en-US" b="1" dirty="0" smtClean="0">
                <a:solidFill>
                  <a:schemeClr val="accent2"/>
                </a:solidFill>
              </a:rPr>
              <a:t>_______________________________________________________________________________________________________________</a:t>
            </a:r>
            <a:endParaRPr lang="en-US" altLang="en-US" b="1" dirty="0">
              <a:solidFill>
                <a:schemeClr val="accent2"/>
              </a:solidFill>
            </a:endParaRPr>
          </a:p>
          <a:p>
            <a:pPr eaLnBrk="1" hangingPunct="1">
              <a:lnSpc>
                <a:spcPct val="80000"/>
              </a:lnSpc>
            </a:pPr>
            <a:r>
              <a:rPr lang="en-US" altLang="en-US" b="1" dirty="0">
                <a:solidFill>
                  <a:schemeClr val="accent2"/>
                </a:solidFill>
              </a:rPr>
              <a:t>Neptune's composition is probably similar to Uranus': </a:t>
            </a:r>
            <a:r>
              <a:rPr lang="en-US" altLang="en-US" b="1" dirty="0" smtClean="0">
                <a:solidFill>
                  <a:schemeClr val="accent2"/>
                </a:solidFill>
              </a:rPr>
              <a:t>_____________________________________________________ </a:t>
            </a:r>
            <a:r>
              <a:rPr lang="en-US" altLang="en-US" b="1" dirty="0">
                <a:solidFill>
                  <a:schemeClr val="accent2"/>
                </a:solidFill>
              </a:rPr>
              <a:t>with about 15% </a:t>
            </a:r>
            <a:r>
              <a:rPr lang="en-US" altLang="en-US" b="1" dirty="0" smtClean="0">
                <a:solidFill>
                  <a:schemeClr val="accent2"/>
                </a:solidFill>
              </a:rPr>
              <a:t>_________________________, </a:t>
            </a:r>
            <a:r>
              <a:rPr lang="en-US" altLang="en-US" b="1" dirty="0">
                <a:solidFill>
                  <a:schemeClr val="accent2"/>
                </a:solidFill>
              </a:rPr>
              <a:t>some </a:t>
            </a:r>
            <a:r>
              <a:rPr lang="en-US" altLang="en-US" b="1" dirty="0" smtClean="0">
                <a:solidFill>
                  <a:schemeClr val="accent2"/>
                </a:solidFill>
              </a:rPr>
              <a:t>______________________, </a:t>
            </a:r>
            <a:r>
              <a:rPr lang="en-US" altLang="en-US" b="1" dirty="0">
                <a:solidFill>
                  <a:schemeClr val="accent2"/>
                </a:solidFill>
              </a:rPr>
              <a:t>and a little </a:t>
            </a:r>
            <a:r>
              <a:rPr lang="en-US" altLang="en-US" b="1" dirty="0" smtClean="0">
                <a:solidFill>
                  <a:schemeClr val="accent2"/>
                </a:solidFill>
              </a:rPr>
              <a:t>_______________________</a:t>
            </a:r>
            <a:endParaRPr lang="en-US" altLang="en-US" dirty="0">
              <a:solidFill>
                <a:schemeClr val="accent2"/>
              </a:solidFill>
            </a:endParaRPr>
          </a:p>
          <a:p>
            <a:pPr eaLnBrk="1" hangingPunct="1">
              <a:lnSpc>
                <a:spcPct val="80000"/>
              </a:lnSpc>
            </a:pPr>
            <a:endParaRPr lang="en-US" altLang="en-US" dirty="0">
              <a:solidFill>
                <a:schemeClr val="accent2"/>
              </a:solidFill>
            </a:endParaRPr>
          </a:p>
          <a:p>
            <a:pPr eaLnBrk="1" hangingPunct="1">
              <a:lnSpc>
                <a:spcPct val="80000"/>
              </a:lnSpc>
            </a:pPr>
            <a:endParaRPr lang="en-US" altLang="en-US" sz="1600" dirty="0">
              <a:solidFill>
                <a:schemeClr val="accent2"/>
              </a:solidFill>
            </a:endParaRPr>
          </a:p>
          <a:p>
            <a:pPr eaLnBrk="1" hangingPunct="1">
              <a:lnSpc>
                <a:spcPct val="80000"/>
              </a:lnSpc>
              <a:buFontTx/>
              <a:buNone/>
            </a:pPr>
            <a:endParaRPr lang="en-US" altLang="en-US" sz="3600" b="1" dirty="0">
              <a:solidFill>
                <a:srgbClr val="109EDE"/>
              </a:solidFill>
            </a:endParaRPr>
          </a:p>
        </p:txBody>
      </p:sp>
    </p:spTree>
    <p:extLst>
      <p:ext uri="{BB962C8B-B14F-4D97-AF65-F5344CB8AC3E}">
        <p14:creationId xmlns:p14="http://schemas.microsoft.com/office/powerpoint/2010/main" val="380846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A5A86E-9795-CA40-A4C2-2B308A68C29B}" type="slidenum">
              <a:rPr lang="en-US" altLang="en-US"/>
              <a:pPr eaLnBrk="1" hangingPunct="1"/>
              <a:t>4</a:t>
            </a:fld>
            <a:endParaRPr lang="en-US" altLang="en-US"/>
          </a:p>
        </p:txBody>
      </p:sp>
      <p:sp>
        <p:nvSpPr>
          <p:cNvPr id="5123" name="Rectangle 2"/>
          <p:cNvSpPr>
            <a:spLocks noGrp="1" noChangeArrowheads="1"/>
          </p:cNvSpPr>
          <p:nvPr>
            <p:ph type="title"/>
          </p:nvPr>
        </p:nvSpPr>
        <p:spPr/>
        <p:txBody>
          <a:bodyPr/>
          <a:lstStyle/>
          <a:p>
            <a:pPr eaLnBrk="1" hangingPunct="1"/>
            <a:r>
              <a:rPr lang="en-US" altLang="en-US">
                <a:solidFill>
                  <a:schemeClr val="bg1"/>
                </a:solidFill>
              </a:rPr>
              <a:t>Another perspective</a:t>
            </a:r>
          </a:p>
        </p:txBody>
      </p:sp>
      <p:sp>
        <p:nvSpPr>
          <p:cNvPr id="5124" name="Rectangle 3"/>
          <p:cNvSpPr>
            <a:spLocks noGrp="1" noChangeArrowheads="1"/>
          </p:cNvSpPr>
          <p:nvPr>
            <p:ph type="body" idx="1"/>
          </p:nvPr>
        </p:nvSpPr>
        <p:spPr/>
        <p:txBody>
          <a:bodyPr/>
          <a:lstStyle/>
          <a:p>
            <a:pPr eaLnBrk="1" hangingPunct="1"/>
            <a:endParaRPr lang="en-US" altLang="en-US"/>
          </a:p>
        </p:txBody>
      </p:sp>
      <p:pic>
        <p:nvPicPr>
          <p:cNvPr id="51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571500"/>
            <a:ext cx="92583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2819400" y="6491288"/>
            <a:ext cx="7753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Image from http://media.skyandtelescope.com/images/TwelvePlanets_l.jpg</a:t>
            </a:r>
          </a:p>
        </p:txBody>
      </p:sp>
      <p:sp>
        <p:nvSpPr>
          <p:cNvPr id="5127" name="Text Box 6"/>
          <p:cNvSpPr txBox="1">
            <a:spLocks noChangeArrowheads="1"/>
          </p:cNvSpPr>
          <p:nvPr/>
        </p:nvSpPr>
        <p:spPr bwMode="auto">
          <a:xfrm>
            <a:off x="4267201" y="0"/>
            <a:ext cx="4106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200" b="1">
                <a:solidFill>
                  <a:schemeClr val="bg1"/>
                </a:solidFill>
              </a:rPr>
              <a:t>Another perspective</a:t>
            </a:r>
          </a:p>
        </p:txBody>
      </p:sp>
      <p:sp>
        <p:nvSpPr>
          <p:cNvPr id="5128" name="Line 7"/>
          <p:cNvSpPr>
            <a:spLocks noChangeShapeType="1"/>
          </p:cNvSpPr>
          <p:nvPr/>
        </p:nvSpPr>
        <p:spPr bwMode="auto">
          <a:xfrm flipH="1">
            <a:off x="10210800" y="1219200"/>
            <a:ext cx="76200" cy="9144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Text Box 8"/>
          <p:cNvSpPr txBox="1">
            <a:spLocks noChangeArrowheads="1"/>
          </p:cNvSpPr>
          <p:nvPr/>
        </p:nvSpPr>
        <p:spPr bwMode="auto">
          <a:xfrm>
            <a:off x="9601200" y="685800"/>
            <a:ext cx="1212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solidFill>
                  <a:schemeClr val="bg1"/>
                </a:solidFill>
              </a:rPr>
              <a:t>Renamed</a:t>
            </a:r>
          </a:p>
          <a:p>
            <a:pPr eaLnBrk="1" hangingPunct="1"/>
            <a:r>
              <a:rPr lang="en-US" altLang="en-US" b="1">
                <a:solidFill>
                  <a:schemeClr val="bg1"/>
                </a:solidFill>
              </a:rPr>
              <a:t> Eris</a:t>
            </a:r>
          </a:p>
        </p:txBody>
      </p:sp>
    </p:spTree>
    <p:extLst>
      <p:ext uri="{BB962C8B-B14F-4D97-AF65-F5344CB8AC3E}">
        <p14:creationId xmlns:p14="http://schemas.microsoft.com/office/powerpoint/2010/main" val="11762555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265B3A-DA07-394A-B338-2958920097A4}" type="slidenum">
              <a:rPr lang="en-US" altLang="en-US"/>
              <a:pPr eaLnBrk="1" hangingPunct="1"/>
              <a:t>40</a:t>
            </a:fld>
            <a:endParaRPr lang="en-US" altLang="en-US"/>
          </a:p>
        </p:txBody>
      </p:sp>
      <p:sp>
        <p:nvSpPr>
          <p:cNvPr id="39939" name="Rectangle 2"/>
          <p:cNvSpPr>
            <a:spLocks noGrp="1" noChangeArrowheads="1"/>
          </p:cNvSpPr>
          <p:nvPr>
            <p:ph type="title"/>
          </p:nvPr>
        </p:nvSpPr>
        <p:spPr/>
        <p:txBody>
          <a:bodyPr/>
          <a:lstStyle/>
          <a:p>
            <a:pPr eaLnBrk="1" hangingPunct="1"/>
            <a:r>
              <a:rPr lang="en-US" altLang="en-US" sz="6000" b="1">
                <a:solidFill>
                  <a:schemeClr val="accent2"/>
                </a:solidFill>
              </a:rPr>
              <a:t>Neptune continued</a:t>
            </a:r>
          </a:p>
        </p:txBody>
      </p:sp>
      <p:sp>
        <p:nvSpPr>
          <p:cNvPr id="39940" name="Rectangle 3"/>
          <p:cNvSpPr>
            <a:spLocks noGrp="1" noChangeArrowheads="1"/>
          </p:cNvSpPr>
          <p:nvPr>
            <p:ph type="body" idx="1"/>
          </p:nvPr>
        </p:nvSpPr>
        <p:spPr/>
        <p:txBody>
          <a:bodyPr>
            <a:normAutofit lnSpcReduction="10000"/>
          </a:bodyPr>
          <a:lstStyle/>
          <a:p>
            <a:pPr eaLnBrk="1" hangingPunct="1">
              <a:buClr>
                <a:schemeClr val="accent2"/>
              </a:buClr>
            </a:pPr>
            <a:r>
              <a:rPr lang="en-US" altLang="en-US" sz="3600" b="1" dirty="0">
                <a:solidFill>
                  <a:schemeClr val="accent2"/>
                </a:solidFill>
              </a:rPr>
              <a:t>Atmosphere is mostly </a:t>
            </a:r>
            <a:r>
              <a:rPr lang="en-US" altLang="en-US" sz="3600" b="1" dirty="0" smtClean="0">
                <a:solidFill>
                  <a:schemeClr val="accent2"/>
                </a:solidFill>
              </a:rPr>
              <a:t>__________________________________________________________________________________________________________________________________.</a:t>
            </a:r>
            <a:r>
              <a:rPr lang="en-US" altLang="en-US" sz="3600" dirty="0" smtClean="0">
                <a:solidFill>
                  <a:schemeClr val="accent2"/>
                </a:solidFill>
              </a:rPr>
              <a:t> </a:t>
            </a:r>
            <a:endParaRPr lang="en-US" altLang="en-US" sz="3600" b="1" dirty="0">
              <a:solidFill>
                <a:schemeClr val="accent2"/>
              </a:solidFill>
            </a:endParaRPr>
          </a:p>
          <a:p>
            <a:pPr eaLnBrk="1" hangingPunct="1"/>
            <a:r>
              <a:rPr lang="en-US" altLang="en-US" sz="3600" b="1" dirty="0">
                <a:solidFill>
                  <a:schemeClr val="accent2"/>
                </a:solidFill>
              </a:rPr>
              <a:t>Ability to support life- </a:t>
            </a:r>
            <a:r>
              <a:rPr lang="en-US" altLang="en-US" sz="3600" b="1" dirty="0" smtClean="0">
                <a:solidFill>
                  <a:schemeClr val="accent2"/>
                </a:solidFill>
              </a:rPr>
              <a:t>________________________________________________________________________________________________________________________________________________________________________________</a:t>
            </a:r>
            <a:endParaRPr lang="en-US" altLang="en-US" sz="3600" b="1" dirty="0">
              <a:solidFill>
                <a:schemeClr val="accent2"/>
              </a:solidFill>
            </a:endParaRPr>
          </a:p>
        </p:txBody>
      </p:sp>
    </p:spTree>
    <p:extLst>
      <p:ext uri="{BB962C8B-B14F-4D97-AF65-F5344CB8AC3E}">
        <p14:creationId xmlns:p14="http://schemas.microsoft.com/office/powerpoint/2010/main" val="13809161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F6F149-E214-1F42-B534-D4C40DCE9C49}" type="slidenum">
              <a:rPr lang="en-US" altLang="en-US"/>
              <a:pPr eaLnBrk="1" hangingPunct="1"/>
              <a:t>41</a:t>
            </a:fld>
            <a:endParaRPr lang="en-US" altLang="en-US"/>
          </a:p>
        </p:txBody>
      </p:sp>
      <p:sp>
        <p:nvSpPr>
          <p:cNvPr id="40963" name="Rectangle 2"/>
          <p:cNvSpPr>
            <a:spLocks noGrp="1" noChangeArrowheads="1"/>
          </p:cNvSpPr>
          <p:nvPr>
            <p:ph type="title"/>
          </p:nvPr>
        </p:nvSpPr>
        <p:spPr/>
        <p:txBody>
          <a:bodyPr/>
          <a:lstStyle/>
          <a:p>
            <a:pPr eaLnBrk="1" hangingPunct="1"/>
            <a:r>
              <a:rPr lang="en-US" altLang="en-US" sz="6000" b="1">
                <a:solidFill>
                  <a:schemeClr val="accent2"/>
                </a:solidFill>
              </a:rPr>
              <a:t>Neptune continued</a:t>
            </a:r>
          </a:p>
        </p:txBody>
      </p:sp>
      <p:sp>
        <p:nvSpPr>
          <p:cNvPr id="40964" name="Rectangle 3"/>
          <p:cNvSpPr>
            <a:spLocks noGrp="1" noChangeArrowheads="1"/>
          </p:cNvSpPr>
          <p:nvPr>
            <p:ph type="body" idx="1"/>
          </p:nvPr>
        </p:nvSpPr>
        <p:spPr/>
        <p:txBody>
          <a:bodyPr/>
          <a:lstStyle/>
          <a:p>
            <a:pPr eaLnBrk="1" hangingPunct="1"/>
            <a:r>
              <a:rPr lang="en-US" altLang="en-US" sz="3600" dirty="0">
                <a:solidFill>
                  <a:schemeClr val="accent2"/>
                </a:solidFill>
              </a:rPr>
              <a:t>Rotation- 0.67 Earth days</a:t>
            </a:r>
          </a:p>
          <a:p>
            <a:pPr eaLnBrk="1" hangingPunct="1"/>
            <a:r>
              <a:rPr lang="en-US" altLang="en-US" sz="3600" dirty="0">
                <a:solidFill>
                  <a:schemeClr val="accent2"/>
                </a:solidFill>
              </a:rPr>
              <a:t>Revolution- 165 Earth years</a:t>
            </a:r>
          </a:p>
          <a:p>
            <a:pPr eaLnBrk="1" hangingPunct="1"/>
            <a:r>
              <a:rPr lang="en-US" altLang="en-US" sz="3600" dirty="0" smtClean="0">
                <a:solidFill>
                  <a:schemeClr val="accent2"/>
                </a:solidFill>
              </a:rPr>
              <a:t>________________________________________________________________________________________</a:t>
            </a:r>
            <a:endParaRPr lang="en-US" altLang="en-US" sz="3600" dirty="0">
              <a:solidFill>
                <a:schemeClr val="accent2"/>
              </a:solidFill>
            </a:endParaRPr>
          </a:p>
          <a:p>
            <a:pPr eaLnBrk="1" hangingPunct="1"/>
            <a:r>
              <a:rPr lang="en-US" altLang="en-US" sz="3600" dirty="0">
                <a:solidFill>
                  <a:schemeClr val="accent2"/>
                </a:solidFill>
              </a:rPr>
              <a:t>Moons- </a:t>
            </a:r>
            <a:r>
              <a:rPr lang="en-US" altLang="en-US" sz="3600" dirty="0" smtClean="0">
                <a:solidFill>
                  <a:schemeClr val="accent2"/>
                </a:solidFill>
              </a:rPr>
              <a:t>13 moons</a:t>
            </a:r>
            <a:endParaRPr lang="en-US" altLang="en-US" sz="3600" dirty="0">
              <a:solidFill>
                <a:schemeClr val="accent2"/>
              </a:solidFill>
            </a:endParaRPr>
          </a:p>
          <a:p>
            <a:pPr eaLnBrk="1" hangingPunct="1"/>
            <a:r>
              <a:rPr lang="en-US" altLang="en-US" sz="3600" dirty="0" smtClean="0">
                <a:solidFill>
                  <a:schemeClr val="accent2"/>
                </a:solidFill>
              </a:rPr>
              <a:t>________________________________________________________________________________________</a:t>
            </a:r>
            <a:endParaRPr lang="en-US" altLang="en-US" sz="3600" dirty="0">
              <a:solidFill>
                <a:schemeClr val="accent2"/>
              </a:solidFill>
            </a:endParaRPr>
          </a:p>
          <a:p>
            <a:pPr eaLnBrk="1" hangingPunct="1">
              <a:buFontTx/>
              <a:buNone/>
            </a:pPr>
            <a:endParaRPr lang="en-US" altLang="en-US" sz="4800" b="1" dirty="0">
              <a:solidFill>
                <a:schemeClr val="accent2"/>
              </a:solidFill>
            </a:endParaRPr>
          </a:p>
        </p:txBody>
      </p:sp>
    </p:spTree>
    <p:extLst>
      <p:ext uri="{BB962C8B-B14F-4D97-AF65-F5344CB8AC3E}">
        <p14:creationId xmlns:p14="http://schemas.microsoft.com/office/powerpoint/2010/main" val="12024977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48E693-0120-9F4E-94D4-A0C40411CC3E}" type="slidenum">
              <a:rPr lang="en-US" altLang="en-US"/>
              <a:pPr eaLnBrk="1" hangingPunct="1"/>
              <a:t>42</a:t>
            </a:fld>
            <a:endParaRPr lang="en-US" altLang="en-US"/>
          </a:p>
        </p:txBody>
      </p:sp>
      <p:sp>
        <p:nvSpPr>
          <p:cNvPr id="41987" name="Rectangle 2"/>
          <p:cNvSpPr>
            <a:spLocks noGrp="1" noChangeArrowheads="1"/>
          </p:cNvSpPr>
          <p:nvPr>
            <p:ph type="title"/>
          </p:nvPr>
        </p:nvSpPr>
        <p:spPr/>
        <p:txBody>
          <a:bodyPr/>
          <a:lstStyle/>
          <a:p>
            <a:pPr eaLnBrk="1" hangingPunct="1"/>
            <a:r>
              <a:rPr lang="en-US" altLang="en-US" sz="7200" b="1">
                <a:solidFill>
                  <a:schemeClr val="accent2"/>
                </a:solidFill>
              </a:rPr>
              <a:t>Neptune</a:t>
            </a:r>
          </a:p>
        </p:txBody>
      </p:sp>
      <p:pic>
        <p:nvPicPr>
          <p:cNvPr id="41988" name="Picture 5" descr="neptu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5029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6"/>
          <p:cNvSpPr txBox="1">
            <a:spLocks noChangeArrowheads="1"/>
          </p:cNvSpPr>
          <p:nvPr/>
        </p:nvSpPr>
        <p:spPr bwMode="auto">
          <a:xfrm>
            <a:off x="1752600" y="6324600"/>
            <a:ext cx="6007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Image on left from http://www.diracdelta.co.uk/science/source/n/e/neptune/neptune.jpg</a:t>
            </a:r>
          </a:p>
        </p:txBody>
      </p:sp>
      <p:pic>
        <p:nvPicPr>
          <p:cNvPr id="41990" name="Picture 8" descr="Neptune-vis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0" y="1219201"/>
            <a:ext cx="371475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 Box 9"/>
          <p:cNvSpPr txBox="1">
            <a:spLocks noChangeArrowheads="1"/>
          </p:cNvSpPr>
          <p:nvPr/>
        </p:nvSpPr>
        <p:spPr bwMode="auto">
          <a:xfrm>
            <a:off x="4278314" y="6583364"/>
            <a:ext cx="6389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Image on right from http://upload.wikimedia.org/wikipedia/commons/6/63/Neptune-visible.jpg</a:t>
            </a:r>
          </a:p>
        </p:txBody>
      </p:sp>
    </p:spTree>
    <p:extLst>
      <p:ext uri="{BB962C8B-B14F-4D97-AF65-F5344CB8AC3E}">
        <p14:creationId xmlns:p14="http://schemas.microsoft.com/office/powerpoint/2010/main" val="4109982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145F24-0D63-6040-98A8-A02A3BE34F4E}" type="slidenum">
              <a:rPr lang="en-US" altLang="en-US"/>
              <a:pPr eaLnBrk="1" hangingPunct="1"/>
              <a:t>43</a:t>
            </a:fld>
            <a:endParaRPr lang="en-US" altLang="en-US"/>
          </a:p>
        </p:txBody>
      </p:sp>
      <p:sp>
        <p:nvSpPr>
          <p:cNvPr id="43011" name="Rectangle 2"/>
          <p:cNvSpPr>
            <a:spLocks noGrp="1" noChangeArrowheads="1"/>
          </p:cNvSpPr>
          <p:nvPr>
            <p:ph type="title"/>
          </p:nvPr>
        </p:nvSpPr>
        <p:spPr/>
        <p:txBody>
          <a:bodyPr/>
          <a:lstStyle/>
          <a:p>
            <a:pPr eaLnBrk="1" hangingPunct="1"/>
            <a:r>
              <a:rPr lang="en-US" altLang="en-US" sz="8000" b="1">
                <a:solidFill>
                  <a:srgbClr val="FF0000"/>
                </a:solidFill>
              </a:rPr>
              <a:t>Pluto</a:t>
            </a:r>
          </a:p>
        </p:txBody>
      </p:sp>
      <p:sp>
        <p:nvSpPr>
          <p:cNvPr id="43012" name="Rectangle 3"/>
          <p:cNvSpPr>
            <a:spLocks noGrp="1" noChangeArrowheads="1"/>
          </p:cNvSpPr>
          <p:nvPr>
            <p:ph type="body" idx="1"/>
          </p:nvPr>
        </p:nvSpPr>
        <p:spPr/>
        <p:txBody>
          <a:bodyPr/>
          <a:lstStyle/>
          <a:p>
            <a:pPr eaLnBrk="1" hangingPunct="1"/>
            <a:r>
              <a:rPr lang="en-US" altLang="en-US" b="1" dirty="0">
                <a:solidFill>
                  <a:srgbClr val="FF0000"/>
                </a:solidFill>
              </a:rPr>
              <a:t>Size- about </a:t>
            </a:r>
            <a:r>
              <a:rPr lang="en-US" altLang="en-US" b="1" dirty="0" smtClean="0">
                <a:solidFill>
                  <a:srgbClr val="FF0000"/>
                </a:solidFill>
              </a:rPr>
              <a:t>____________________________________________________________________________________________.  </a:t>
            </a:r>
            <a:r>
              <a:rPr lang="en-US" altLang="en-US" b="1" dirty="0">
                <a:solidFill>
                  <a:srgbClr val="FF0000"/>
                </a:solidFill>
              </a:rPr>
              <a:t>It is 2200 km </a:t>
            </a:r>
          </a:p>
          <a:p>
            <a:pPr eaLnBrk="1" hangingPunct="1"/>
            <a:r>
              <a:rPr lang="en-US" altLang="en-US" b="1" dirty="0">
                <a:solidFill>
                  <a:srgbClr val="FF0000"/>
                </a:solidFill>
              </a:rPr>
              <a:t>Distance from sun- more than 39 times farther than Earth.  It is 5,913,000,000 kilometers</a:t>
            </a:r>
          </a:p>
          <a:p>
            <a:pPr eaLnBrk="1" hangingPunct="1"/>
            <a:r>
              <a:rPr lang="en-US" altLang="en-US" b="1" dirty="0" smtClean="0">
                <a:solidFill>
                  <a:srgbClr val="FF0000"/>
                </a:solidFill>
              </a:rPr>
              <a:t>________________________________________________________________________________________________________________</a:t>
            </a:r>
            <a:endParaRPr lang="en-US" altLang="en-US" b="1" dirty="0">
              <a:solidFill>
                <a:srgbClr val="FF0000"/>
              </a:solidFill>
            </a:endParaRPr>
          </a:p>
          <a:p>
            <a:pPr eaLnBrk="1" hangingPunct="1"/>
            <a:r>
              <a:rPr lang="en-US" altLang="en-US" b="1" dirty="0" smtClean="0">
                <a:solidFill>
                  <a:srgbClr val="FF0000"/>
                </a:solidFill>
              </a:rPr>
              <a:t>________________________________________________________________________________________________________________</a:t>
            </a:r>
            <a:endParaRPr lang="en-US" altLang="en-US" b="1" dirty="0">
              <a:solidFill>
                <a:srgbClr val="FF0000"/>
              </a:solidFill>
            </a:endParaRPr>
          </a:p>
          <a:p>
            <a:pPr eaLnBrk="1" hangingPunct="1"/>
            <a:endParaRPr lang="en-US" altLang="en-US" b="1" dirty="0">
              <a:solidFill>
                <a:srgbClr val="FF0000"/>
              </a:solidFill>
            </a:endParaRPr>
          </a:p>
          <a:p>
            <a:pPr eaLnBrk="1" hangingPunct="1">
              <a:buFontTx/>
              <a:buNone/>
            </a:pPr>
            <a:endParaRPr lang="en-US" altLang="en-US" b="1" dirty="0">
              <a:solidFill>
                <a:srgbClr val="FF0000"/>
              </a:solidFill>
            </a:endParaRPr>
          </a:p>
        </p:txBody>
      </p:sp>
    </p:spTree>
    <p:extLst>
      <p:ext uri="{BB962C8B-B14F-4D97-AF65-F5344CB8AC3E}">
        <p14:creationId xmlns:p14="http://schemas.microsoft.com/office/powerpoint/2010/main" val="13409857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C7E843-C7D0-3149-B7E1-E321F4E43983}" type="slidenum">
              <a:rPr lang="en-US" altLang="en-US"/>
              <a:pPr eaLnBrk="1" hangingPunct="1"/>
              <a:t>44</a:t>
            </a:fld>
            <a:endParaRPr lang="en-US" altLang="en-US"/>
          </a:p>
        </p:txBody>
      </p:sp>
      <p:sp>
        <p:nvSpPr>
          <p:cNvPr id="44035" name="Rectangle 2"/>
          <p:cNvSpPr>
            <a:spLocks noGrp="1" noChangeArrowheads="1"/>
          </p:cNvSpPr>
          <p:nvPr>
            <p:ph type="title"/>
          </p:nvPr>
        </p:nvSpPr>
        <p:spPr/>
        <p:txBody>
          <a:bodyPr/>
          <a:lstStyle/>
          <a:p>
            <a:pPr eaLnBrk="1" hangingPunct="1"/>
            <a:r>
              <a:rPr lang="en-US" altLang="en-US" sz="7200" b="1" dirty="0">
                <a:solidFill>
                  <a:srgbClr val="FF0000"/>
                </a:solidFill>
              </a:rPr>
              <a:t>Pluto continued</a:t>
            </a:r>
          </a:p>
        </p:txBody>
      </p:sp>
      <p:sp>
        <p:nvSpPr>
          <p:cNvPr id="44036" name="Rectangle 3"/>
          <p:cNvSpPr>
            <a:spLocks noGrp="1" noChangeArrowheads="1"/>
          </p:cNvSpPr>
          <p:nvPr>
            <p:ph type="body" idx="1"/>
          </p:nvPr>
        </p:nvSpPr>
        <p:spPr/>
        <p:txBody>
          <a:bodyPr/>
          <a:lstStyle/>
          <a:p>
            <a:pPr eaLnBrk="1" hangingPunct="1"/>
            <a:r>
              <a:rPr lang="en-US" altLang="en-US" b="1" dirty="0" smtClean="0">
                <a:solidFill>
                  <a:srgbClr val="FF0000"/>
                </a:solidFill>
              </a:rPr>
              <a:t>________________________________________________________________________________________________________________________________________________________________________________________________________________________________</a:t>
            </a:r>
            <a:endParaRPr lang="en-US" altLang="en-US" b="1" dirty="0">
              <a:solidFill>
                <a:srgbClr val="FF0000"/>
              </a:solidFill>
            </a:endParaRPr>
          </a:p>
          <a:p>
            <a:pPr eaLnBrk="1" hangingPunct="1"/>
            <a:r>
              <a:rPr lang="en-US" altLang="en-US" b="1" dirty="0" smtClean="0">
                <a:solidFill>
                  <a:srgbClr val="FF0000"/>
                </a:solidFill>
              </a:rPr>
              <a:t>Moons- </a:t>
            </a:r>
            <a:r>
              <a:rPr lang="en-US" altLang="en-US" b="1" dirty="0">
                <a:solidFill>
                  <a:srgbClr val="FF0000"/>
                </a:solidFill>
              </a:rPr>
              <a:t>1 Charon (book), 3- Charon, Hydra and Nix (web and NASA)</a:t>
            </a:r>
          </a:p>
          <a:p>
            <a:pPr eaLnBrk="1" hangingPunct="1"/>
            <a:r>
              <a:rPr lang="en-US" altLang="en-US" b="1" dirty="0">
                <a:solidFill>
                  <a:srgbClr val="FF0000"/>
                </a:solidFill>
              </a:rPr>
              <a:t>Rotation- 6.4 Earth days</a:t>
            </a:r>
          </a:p>
          <a:p>
            <a:pPr eaLnBrk="1" hangingPunct="1"/>
            <a:r>
              <a:rPr lang="en-US" altLang="en-US" b="1" dirty="0">
                <a:solidFill>
                  <a:srgbClr val="FF0000"/>
                </a:solidFill>
              </a:rPr>
              <a:t>Revolution- 248 Earth years</a:t>
            </a:r>
          </a:p>
        </p:txBody>
      </p:sp>
    </p:spTree>
    <p:extLst>
      <p:ext uri="{BB962C8B-B14F-4D97-AF65-F5344CB8AC3E}">
        <p14:creationId xmlns:p14="http://schemas.microsoft.com/office/powerpoint/2010/main" val="1063560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A0FF8-92A6-DA47-A0BD-11C5493CD9BA}" type="slidenum">
              <a:rPr lang="en-US" altLang="en-US"/>
              <a:pPr eaLnBrk="1" hangingPunct="1"/>
              <a:t>45</a:t>
            </a:fld>
            <a:endParaRPr lang="en-US" altLang="en-US"/>
          </a:p>
        </p:txBody>
      </p:sp>
      <p:sp>
        <p:nvSpPr>
          <p:cNvPr id="45059" name="Rectangle 2"/>
          <p:cNvSpPr>
            <a:spLocks noGrp="1" noChangeArrowheads="1"/>
          </p:cNvSpPr>
          <p:nvPr>
            <p:ph type="title"/>
          </p:nvPr>
        </p:nvSpPr>
        <p:spPr>
          <a:xfrm>
            <a:off x="1981200" y="0"/>
            <a:ext cx="8229600" cy="1143000"/>
          </a:xfrm>
        </p:spPr>
        <p:txBody>
          <a:bodyPr/>
          <a:lstStyle/>
          <a:p>
            <a:pPr eaLnBrk="1" hangingPunct="1"/>
            <a:r>
              <a:rPr lang="en-US" altLang="en-US" sz="7200" b="1">
                <a:solidFill>
                  <a:schemeClr val="bg2"/>
                </a:solidFill>
              </a:rPr>
              <a:t>Pluto</a:t>
            </a:r>
          </a:p>
        </p:txBody>
      </p:sp>
      <p:pic>
        <p:nvPicPr>
          <p:cNvPr id="45060" name="Picture 5" descr="Plut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1"/>
            <a:ext cx="52578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6"/>
          <p:cNvSpPr txBox="1">
            <a:spLocks noChangeArrowheads="1"/>
          </p:cNvSpPr>
          <p:nvPr/>
        </p:nvSpPr>
        <p:spPr bwMode="auto">
          <a:xfrm>
            <a:off x="1524000" y="6400800"/>
            <a:ext cx="4895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Image on left from http://www.crh.noaa.gov/Image/fsd/astro/Pluto1.jpg</a:t>
            </a:r>
          </a:p>
        </p:txBody>
      </p:sp>
      <p:pic>
        <p:nvPicPr>
          <p:cNvPr id="45062" name="Picture 8" descr="Plut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43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 Box 9"/>
          <p:cNvSpPr txBox="1">
            <a:spLocks noChangeArrowheads="1"/>
          </p:cNvSpPr>
          <p:nvPr/>
        </p:nvSpPr>
        <p:spPr bwMode="auto">
          <a:xfrm>
            <a:off x="6350000" y="6583364"/>
            <a:ext cx="431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Image on right from http://www.jb.man.ac.uk/public/Pluto1.jpg</a:t>
            </a:r>
          </a:p>
        </p:txBody>
      </p:sp>
    </p:spTree>
    <p:extLst>
      <p:ext uri="{BB962C8B-B14F-4D97-AF65-F5344CB8AC3E}">
        <p14:creationId xmlns:p14="http://schemas.microsoft.com/office/powerpoint/2010/main" val="8201246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4A678C-81DE-C94A-A837-1CD506089FBF}" type="slidenum">
              <a:rPr lang="en-US" altLang="en-US"/>
              <a:pPr eaLnBrk="1" hangingPunct="1"/>
              <a:t>46</a:t>
            </a:fld>
            <a:endParaRPr lang="en-US" altLang="en-US"/>
          </a:p>
        </p:txBody>
      </p:sp>
      <p:sp>
        <p:nvSpPr>
          <p:cNvPr id="46083" name="Rectangle 2"/>
          <p:cNvSpPr>
            <a:spLocks noGrp="1" noChangeArrowheads="1"/>
          </p:cNvSpPr>
          <p:nvPr>
            <p:ph type="title"/>
          </p:nvPr>
        </p:nvSpPr>
        <p:spPr/>
        <p:txBody>
          <a:bodyPr/>
          <a:lstStyle/>
          <a:p>
            <a:pPr eaLnBrk="1" hangingPunct="1"/>
            <a:r>
              <a:rPr lang="en-US" altLang="en-US" sz="7200" b="1">
                <a:solidFill>
                  <a:schemeClr val="accent2"/>
                </a:solidFill>
              </a:rPr>
              <a:t>The Dwarf Planets</a:t>
            </a:r>
          </a:p>
        </p:txBody>
      </p:sp>
      <p:sp>
        <p:nvSpPr>
          <p:cNvPr id="46084" name="Rectangle 3"/>
          <p:cNvSpPr>
            <a:spLocks noGrp="1" noChangeArrowheads="1"/>
          </p:cNvSpPr>
          <p:nvPr>
            <p:ph type="body" idx="1"/>
          </p:nvPr>
        </p:nvSpPr>
        <p:spPr>
          <a:xfrm>
            <a:off x="838200" y="1339702"/>
            <a:ext cx="10515600" cy="5016648"/>
          </a:xfrm>
        </p:spPr>
        <p:txBody>
          <a:bodyPr>
            <a:normAutofit lnSpcReduction="10000"/>
          </a:bodyPr>
          <a:lstStyle/>
          <a:p>
            <a:pPr eaLnBrk="1" hangingPunct="1"/>
            <a:r>
              <a:rPr lang="en-US" altLang="en-US" sz="4000" b="1" dirty="0" smtClean="0">
                <a:solidFill>
                  <a:srgbClr val="FFBF09"/>
                </a:solidFill>
              </a:rPr>
              <a:t>_________________________- </a:t>
            </a:r>
            <a:r>
              <a:rPr lang="en-US" altLang="en-US" b="1" dirty="0" smtClean="0">
                <a:solidFill>
                  <a:srgbClr val="FFBF09"/>
                </a:solidFill>
              </a:rPr>
              <a:t>________________________________________________________________________________________________________________(</a:t>
            </a:r>
            <a:r>
              <a:rPr lang="en-US" altLang="en-US" b="1" dirty="0">
                <a:solidFill>
                  <a:srgbClr val="FFBF09"/>
                </a:solidFill>
              </a:rPr>
              <a:t>it is between Mars &amp; Jupiter). Say </a:t>
            </a:r>
            <a:r>
              <a:rPr lang="en-US" altLang="en-US" b="1" dirty="0" err="1">
                <a:solidFill>
                  <a:srgbClr val="FFBF09"/>
                </a:solidFill>
              </a:rPr>
              <a:t>sir’eez</a:t>
            </a:r>
            <a:endParaRPr lang="en-US" altLang="en-US" b="1" dirty="0">
              <a:solidFill>
                <a:srgbClr val="FFBF09"/>
              </a:solidFill>
            </a:endParaRPr>
          </a:p>
          <a:p>
            <a:pPr eaLnBrk="1" hangingPunct="1"/>
            <a:r>
              <a:rPr lang="en-US" altLang="en-US" sz="4000" b="1" dirty="0" smtClean="0">
                <a:solidFill>
                  <a:srgbClr val="FF0000"/>
                </a:solidFill>
              </a:rPr>
              <a:t>_____________________- </a:t>
            </a:r>
            <a:r>
              <a:rPr lang="en-US" altLang="en-US" b="1" dirty="0" smtClean="0">
                <a:solidFill>
                  <a:srgbClr val="FF0000"/>
                </a:solidFill>
              </a:rPr>
              <a:t>was </a:t>
            </a:r>
            <a:r>
              <a:rPr lang="en-US" altLang="en-US" b="1" dirty="0">
                <a:solidFill>
                  <a:srgbClr val="FF0000"/>
                </a:solidFill>
              </a:rPr>
              <a:t>classified as a planet, now </a:t>
            </a:r>
            <a:r>
              <a:rPr lang="en-US" altLang="en-US" b="1" dirty="0" smtClean="0">
                <a:solidFill>
                  <a:srgbClr val="FF0000"/>
                </a:solidFill>
              </a:rPr>
              <a:t>________________________________________________________________________________________________________________</a:t>
            </a:r>
            <a:endParaRPr lang="en-US" altLang="en-US" b="1" dirty="0">
              <a:solidFill>
                <a:srgbClr val="FF0000"/>
              </a:solidFill>
            </a:endParaRPr>
          </a:p>
          <a:p>
            <a:pPr eaLnBrk="1" hangingPunct="1"/>
            <a:r>
              <a:rPr lang="en-US" altLang="en-US" sz="4000" b="1" dirty="0" smtClean="0">
                <a:solidFill>
                  <a:srgbClr val="FF0000"/>
                </a:solidFill>
              </a:rPr>
              <a:t>_____________________- </a:t>
            </a:r>
            <a:r>
              <a:rPr lang="en-US" altLang="en-US" b="1" dirty="0" smtClean="0">
                <a:solidFill>
                  <a:srgbClr val="FF0000"/>
                </a:solidFill>
              </a:rPr>
              <a:t>_______________________________________________________________________________________________________________________. it is an icy body near the edge of our solar system. </a:t>
            </a:r>
            <a:r>
              <a:rPr lang="en-US" altLang="en-US" b="1" dirty="0">
                <a:solidFill>
                  <a:srgbClr val="FF0000"/>
                </a:solidFill>
              </a:rPr>
              <a:t>Say </a:t>
            </a:r>
            <a:r>
              <a:rPr lang="en-US" altLang="en-US" b="1" dirty="0" err="1">
                <a:solidFill>
                  <a:srgbClr val="FF0000"/>
                </a:solidFill>
              </a:rPr>
              <a:t>ee’ris</a:t>
            </a:r>
            <a:endParaRPr lang="en-US" altLang="en-US" b="1" dirty="0">
              <a:solidFill>
                <a:srgbClr val="FF0000"/>
              </a:solidFill>
            </a:endParaRPr>
          </a:p>
        </p:txBody>
      </p:sp>
    </p:spTree>
    <p:extLst>
      <p:ext uri="{BB962C8B-B14F-4D97-AF65-F5344CB8AC3E}">
        <p14:creationId xmlns:p14="http://schemas.microsoft.com/office/powerpoint/2010/main" val="12842234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591713-CC8D-264C-85FD-A2527FD36B03}" type="slidenum">
              <a:rPr lang="en-US" altLang="en-US"/>
              <a:pPr eaLnBrk="1" hangingPunct="1"/>
              <a:t>47</a:t>
            </a:fld>
            <a:endParaRPr lang="en-US" altLang="en-US"/>
          </a:p>
        </p:txBody>
      </p:sp>
      <p:sp>
        <p:nvSpPr>
          <p:cNvPr id="47107" name="Rectangle 2"/>
          <p:cNvSpPr>
            <a:spLocks noGrp="1" noChangeArrowheads="1"/>
          </p:cNvSpPr>
          <p:nvPr>
            <p:ph type="title"/>
          </p:nvPr>
        </p:nvSpPr>
        <p:spPr/>
        <p:txBody>
          <a:bodyPr/>
          <a:lstStyle/>
          <a:p>
            <a:pPr eaLnBrk="1" hangingPunct="1"/>
            <a:r>
              <a:rPr lang="en-US" altLang="en-US" sz="4000"/>
              <a:t>The Dwarf Planets and their Moons</a:t>
            </a:r>
          </a:p>
        </p:txBody>
      </p:sp>
      <p:pic>
        <p:nvPicPr>
          <p:cNvPr id="47108"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
        <p:nvSpPr>
          <p:cNvPr id="47109" name="Rectangle 4"/>
          <p:cNvSpPr>
            <a:spLocks noChangeArrowheads="1"/>
          </p:cNvSpPr>
          <p:nvPr/>
        </p:nvSpPr>
        <p:spPr bwMode="auto">
          <a:xfrm>
            <a:off x="1524001" y="6321425"/>
            <a:ext cx="75993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Image from http://www.windows.ucar.edu/our_solar_system/dwarf_planets/images/dwarf_planet_sizes_sm.jpg</a:t>
            </a:r>
          </a:p>
        </p:txBody>
      </p:sp>
    </p:spTree>
    <p:extLst>
      <p:ext uri="{BB962C8B-B14F-4D97-AF65-F5344CB8AC3E}">
        <p14:creationId xmlns:p14="http://schemas.microsoft.com/office/powerpoint/2010/main" val="17320818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FD9E0B-2F53-3F47-AFDE-530A31B4DAB4}" type="slidenum">
              <a:rPr lang="en-US" altLang="en-US"/>
              <a:pPr eaLnBrk="1" hangingPunct="1"/>
              <a:t>48</a:t>
            </a:fld>
            <a:endParaRPr lang="en-US" altLang="en-US"/>
          </a:p>
        </p:txBody>
      </p:sp>
      <p:sp>
        <p:nvSpPr>
          <p:cNvPr id="48131" name="Rectangle 2"/>
          <p:cNvSpPr>
            <a:spLocks noGrp="1" noChangeArrowheads="1"/>
          </p:cNvSpPr>
          <p:nvPr>
            <p:ph type="title"/>
          </p:nvPr>
        </p:nvSpPr>
        <p:spPr/>
        <p:txBody>
          <a:bodyPr/>
          <a:lstStyle/>
          <a:p>
            <a:pPr eaLnBrk="1" hangingPunct="1"/>
            <a:r>
              <a:rPr lang="en-US" altLang="en-US" sz="4800" b="1">
                <a:solidFill>
                  <a:schemeClr val="accent2"/>
                </a:solidFill>
              </a:rPr>
              <a:t>Planets and Dwarf Planets compared</a:t>
            </a:r>
          </a:p>
        </p:txBody>
      </p:sp>
      <p:sp>
        <p:nvSpPr>
          <p:cNvPr id="48132" name="Rectangle 3"/>
          <p:cNvSpPr>
            <a:spLocks noGrp="1" noChangeArrowheads="1"/>
          </p:cNvSpPr>
          <p:nvPr>
            <p:ph type="body" idx="1"/>
          </p:nvPr>
        </p:nvSpPr>
        <p:spPr/>
        <p:txBody>
          <a:bodyPr/>
          <a:lstStyle/>
          <a:p>
            <a:pPr eaLnBrk="1" hangingPunct="1"/>
            <a:r>
              <a:rPr lang="en-US" altLang="en-US" dirty="0"/>
              <a:t>Dwarf planets are </a:t>
            </a:r>
            <a:r>
              <a:rPr lang="en-US" altLang="en-US" dirty="0" smtClean="0"/>
              <a:t>______________________________________________________________________________________________________________</a:t>
            </a:r>
            <a:endParaRPr lang="en-US" altLang="en-US" dirty="0"/>
          </a:p>
          <a:p>
            <a:pPr eaLnBrk="1" hangingPunct="1"/>
            <a:r>
              <a:rPr lang="en-US" altLang="en-US" dirty="0" smtClean="0"/>
              <a:t>Both _________________________________________________</a:t>
            </a:r>
            <a:endParaRPr lang="en-US" altLang="en-US" dirty="0"/>
          </a:p>
          <a:p>
            <a:pPr eaLnBrk="1" hangingPunct="1"/>
            <a:r>
              <a:rPr lang="en-US" altLang="en-US" dirty="0"/>
              <a:t>Both are large enough that their </a:t>
            </a:r>
            <a:r>
              <a:rPr lang="en-US" altLang="en-US" dirty="0" smtClean="0"/>
              <a:t>________________________________________________________________________________________________________________</a:t>
            </a:r>
            <a:endParaRPr lang="en-US" altLang="en-US" dirty="0"/>
          </a:p>
          <a:p>
            <a:pPr eaLnBrk="1" hangingPunct="1"/>
            <a:r>
              <a:rPr lang="en-US" altLang="en-US" dirty="0"/>
              <a:t>Planets clear smaller objects out of their orbit. Dwarf planets can not because of their weaker gravity</a:t>
            </a:r>
          </a:p>
        </p:txBody>
      </p:sp>
      <p:sp>
        <p:nvSpPr>
          <p:cNvPr id="48133" name="Text Box 5"/>
          <p:cNvSpPr txBox="1">
            <a:spLocks noChangeArrowheads="1"/>
          </p:cNvSpPr>
          <p:nvPr/>
        </p:nvSpPr>
        <p:spPr bwMode="auto">
          <a:xfrm>
            <a:off x="2498725" y="6357939"/>
            <a:ext cx="7556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Information  from http://www.windows.ucar.edu/tour/link=/our_solar_system/dwarf_planets/dwarf_planets.html</a:t>
            </a:r>
          </a:p>
        </p:txBody>
      </p:sp>
    </p:spTree>
    <p:extLst>
      <p:ext uri="{BB962C8B-B14F-4D97-AF65-F5344CB8AC3E}">
        <p14:creationId xmlns:p14="http://schemas.microsoft.com/office/powerpoint/2010/main" val="19591708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F6BDB3-2AFB-A349-B97A-B64F8A61DC7B}" type="slidenum">
              <a:rPr lang="en-US" altLang="en-US"/>
              <a:pPr eaLnBrk="1" hangingPunct="1"/>
              <a:t>49</a:t>
            </a:fld>
            <a:endParaRPr lang="en-US" altLang="en-US"/>
          </a:p>
        </p:txBody>
      </p:sp>
      <p:sp>
        <p:nvSpPr>
          <p:cNvPr id="49155" name="Rectangle 2"/>
          <p:cNvSpPr>
            <a:spLocks noGrp="1" noChangeArrowheads="1"/>
          </p:cNvSpPr>
          <p:nvPr>
            <p:ph type="title"/>
          </p:nvPr>
        </p:nvSpPr>
        <p:spPr/>
        <p:txBody>
          <a:bodyPr/>
          <a:lstStyle/>
          <a:p>
            <a:pPr eaLnBrk="1" hangingPunct="1"/>
            <a:r>
              <a:rPr lang="en-US" altLang="en-US" sz="3600" b="1">
                <a:solidFill>
                  <a:schemeClr val="accent2"/>
                </a:solidFill>
              </a:rPr>
              <a:t>Background info on Dwarf Planets</a:t>
            </a:r>
          </a:p>
        </p:txBody>
      </p:sp>
      <p:sp>
        <p:nvSpPr>
          <p:cNvPr id="49156" name="Rectangle 3"/>
          <p:cNvSpPr>
            <a:spLocks noGrp="1" noChangeArrowheads="1"/>
          </p:cNvSpPr>
          <p:nvPr>
            <p:ph type="body" idx="1"/>
          </p:nvPr>
        </p:nvSpPr>
        <p:spPr/>
        <p:txBody>
          <a:bodyPr/>
          <a:lstStyle/>
          <a:p>
            <a:pPr eaLnBrk="1" hangingPunct="1">
              <a:lnSpc>
                <a:spcPct val="90000"/>
              </a:lnSpc>
            </a:pPr>
            <a:r>
              <a:rPr lang="en-US" altLang="en-US" sz="2400" dirty="0"/>
              <a:t>There are currently </a:t>
            </a:r>
            <a:r>
              <a:rPr lang="en-US" altLang="en-US" sz="2400" dirty="0" smtClean="0"/>
              <a:t>___________________________________________official </a:t>
            </a:r>
            <a:r>
              <a:rPr lang="en-US" altLang="en-US" sz="2400" dirty="0"/>
              <a:t>dwarf planets. </a:t>
            </a:r>
            <a:r>
              <a:rPr lang="en-US" altLang="en-US" sz="2400" dirty="0">
                <a:hlinkClick r:id="rId2"/>
              </a:rPr>
              <a:t>Pluto</a:t>
            </a:r>
            <a:r>
              <a:rPr lang="en-US" altLang="en-US" sz="2400" dirty="0"/>
              <a:t>, formerly the smallest of the nine "traditional" planets, was demoted to dwarf planet status. </a:t>
            </a:r>
            <a:r>
              <a:rPr lang="en-US" altLang="en-US" sz="2400" dirty="0">
                <a:hlinkClick r:id="rId3"/>
              </a:rPr>
              <a:t>Ceres</a:t>
            </a:r>
            <a:r>
              <a:rPr lang="en-US" altLang="en-US" sz="2400" dirty="0"/>
              <a:t>, the largest asteroid in the main asteroid belt between Mars and Jupiter, was also declared a dwarf planet. The third and final (for now!) dwarf planet is </a:t>
            </a:r>
            <a:r>
              <a:rPr lang="en-US" altLang="en-US" sz="2400" dirty="0">
                <a:hlinkClick r:id="rId4"/>
              </a:rPr>
              <a:t>Eris</a:t>
            </a:r>
            <a:r>
              <a:rPr lang="en-US" altLang="en-US" sz="2400" dirty="0"/>
              <a:t>, an icy body on the edge of our Solar System that was discovered recently in 2005. Eris was temporarily labeled 2003 UB313 when it was first discovered, and given the nickname "</a:t>
            </a:r>
            <a:r>
              <a:rPr lang="en-US" altLang="en-US" sz="2400" dirty="0" err="1"/>
              <a:t>Xena</a:t>
            </a:r>
            <a:r>
              <a:rPr lang="en-US" altLang="en-US" sz="2400" dirty="0"/>
              <a:t>", before astronomers settled on the official name of Eris. </a:t>
            </a:r>
          </a:p>
        </p:txBody>
      </p:sp>
      <p:sp>
        <p:nvSpPr>
          <p:cNvPr id="49157" name="Rectangle 4"/>
          <p:cNvSpPr>
            <a:spLocks noChangeArrowheads="1"/>
          </p:cNvSpPr>
          <p:nvPr/>
        </p:nvSpPr>
        <p:spPr bwMode="auto">
          <a:xfrm>
            <a:off x="1524000" y="5330825"/>
            <a:ext cx="7050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Text from http://www.windows.ucar.edu/tour/link=/our_solar_system/dwarf_planets/dwarf_planets.html</a:t>
            </a:r>
          </a:p>
        </p:txBody>
      </p:sp>
    </p:spTree>
    <p:extLst>
      <p:ext uri="{BB962C8B-B14F-4D97-AF65-F5344CB8AC3E}">
        <p14:creationId xmlns:p14="http://schemas.microsoft.com/office/powerpoint/2010/main" val="417077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2133600" y="0"/>
            <a:ext cx="7772400" cy="1143000"/>
          </a:xfrm>
        </p:spPr>
        <p:txBody>
          <a:bodyPr/>
          <a:lstStyle/>
          <a:p>
            <a:r>
              <a:rPr lang="en-US" altLang="en-US">
                <a:latin typeface="Comic Sans MS" charset="0"/>
              </a:rPr>
              <a:t>Sun</a:t>
            </a:r>
          </a:p>
        </p:txBody>
      </p:sp>
      <p:sp>
        <p:nvSpPr>
          <p:cNvPr id="26632" name="Rectangle 8"/>
          <p:cNvSpPr>
            <a:spLocks noChangeArrowheads="1"/>
          </p:cNvSpPr>
          <p:nvPr/>
        </p:nvSpPr>
        <p:spPr bwMode="auto">
          <a:xfrm>
            <a:off x="5967414" y="33258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ltLang="en-US"/>
          </a:p>
        </p:txBody>
      </p:sp>
      <p:sp>
        <p:nvSpPr>
          <p:cNvPr id="26633" name="Rectangle 9"/>
          <p:cNvSpPr>
            <a:spLocks noChangeArrowheads="1"/>
          </p:cNvSpPr>
          <p:nvPr/>
        </p:nvSpPr>
        <p:spPr bwMode="auto">
          <a:xfrm>
            <a:off x="6983414" y="48688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ltLang="en-US"/>
          </a:p>
        </p:txBody>
      </p:sp>
      <p:sp>
        <p:nvSpPr>
          <p:cNvPr id="26634" name="Text Box 10"/>
          <p:cNvSpPr txBox="1">
            <a:spLocks noChangeArrowheads="1"/>
          </p:cNvSpPr>
          <p:nvPr/>
        </p:nvSpPr>
        <p:spPr bwMode="auto">
          <a:xfrm>
            <a:off x="6019800" y="1752600"/>
            <a:ext cx="419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sz="1400"/>
          </a:p>
        </p:txBody>
      </p:sp>
      <p:pic>
        <p:nvPicPr>
          <p:cNvPr id="266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066801"/>
            <a:ext cx="3657600" cy="354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636" name="Rectangle 12"/>
          <p:cNvSpPr>
            <a:spLocks noChangeArrowheads="1"/>
          </p:cNvSpPr>
          <p:nvPr/>
        </p:nvSpPr>
        <p:spPr bwMode="auto">
          <a:xfrm>
            <a:off x="6172200" y="1676400"/>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ltLang="en-US" sz="1400"/>
          </a:p>
        </p:txBody>
      </p:sp>
      <p:sp>
        <p:nvSpPr>
          <p:cNvPr id="26637" name="Rectangle 13"/>
          <p:cNvSpPr>
            <a:spLocks noChangeArrowheads="1"/>
          </p:cNvSpPr>
          <p:nvPr/>
        </p:nvSpPr>
        <p:spPr bwMode="auto">
          <a:xfrm>
            <a:off x="5791199" y="1066800"/>
            <a:ext cx="5910649"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114300" indent="-114300">
              <a:defRPr sz="2400">
                <a:solidFill>
                  <a:schemeClr val="tx1"/>
                </a:solidFill>
                <a:latin typeface="Times" charset="0"/>
              </a:defRPr>
            </a:lvl1pPr>
            <a:lvl2pPr>
              <a:defRPr sz="2400">
                <a:solidFill>
                  <a:schemeClr val="tx1"/>
                </a:solidFill>
                <a:latin typeface="Times" charset="0"/>
              </a:defRPr>
            </a:lvl2pPr>
            <a:lvl3pPr>
              <a:defRPr sz="2400">
                <a:solidFill>
                  <a:schemeClr val="tx1"/>
                </a:solidFill>
                <a:latin typeface="Times" charset="0"/>
              </a:defRPr>
            </a:lvl3pPr>
            <a:lvl4pPr>
              <a:defRPr sz="2400">
                <a:solidFill>
                  <a:schemeClr val="tx1"/>
                </a:solidFill>
                <a:latin typeface="Times" charset="0"/>
              </a:defRPr>
            </a:lvl4pPr>
            <a:lvl5pPr>
              <a:defRPr sz="2400">
                <a:solidFill>
                  <a:schemeClr val="tx1"/>
                </a:solidFill>
                <a:latin typeface="Times" charset="0"/>
              </a:defRPr>
            </a:lvl5pPr>
            <a:lvl6pPr eaLnBrk="0" fontAlgn="base" hangingPunct="0">
              <a:spcBef>
                <a:spcPct val="0"/>
              </a:spcBef>
              <a:spcAft>
                <a:spcPct val="0"/>
              </a:spcAft>
              <a:defRPr sz="2400">
                <a:solidFill>
                  <a:schemeClr val="tx1"/>
                </a:solidFill>
                <a:latin typeface="Times" charset="0"/>
              </a:defRPr>
            </a:lvl6pPr>
            <a:lvl7pPr eaLnBrk="0" fontAlgn="base" hangingPunct="0">
              <a:spcBef>
                <a:spcPct val="0"/>
              </a:spcBef>
              <a:spcAft>
                <a:spcPct val="0"/>
              </a:spcAft>
              <a:defRPr sz="2400">
                <a:solidFill>
                  <a:schemeClr val="tx1"/>
                </a:solidFill>
                <a:latin typeface="Times" charset="0"/>
              </a:defRPr>
            </a:lvl7pPr>
            <a:lvl8pPr eaLnBrk="0" fontAlgn="base" hangingPunct="0">
              <a:spcBef>
                <a:spcPct val="0"/>
              </a:spcBef>
              <a:spcAft>
                <a:spcPct val="0"/>
              </a:spcAft>
              <a:defRPr sz="2400">
                <a:solidFill>
                  <a:schemeClr val="tx1"/>
                </a:solidFill>
                <a:latin typeface="Times" charset="0"/>
              </a:defRPr>
            </a:lvl8pPr>
            <a:lvl9pPr eaLnBrk="0" fontAlgn="base" hangingPunct="0">
              <a:spcBef>
                <a:spcPct val="0"/>
              </a:spcBef>
              <a:spcAft>
                <a:spcPct val="0"/>
              </a:spcAft>
              <a:defRPr sz="2400">
                <a:solidFill>
                  <a:schemeClr val="tx1"/>
                </a:solidFill>
                <a:latin typeface="Times" charset="0"/>
              </a:defRPr>
            </a:lvl9pPr>
          </a:lstStyle>
          <a:p>
            <a:pPr>
              <a:buFontTx/>
              <a:buChar char="•"/>
            </a:pPr>
            <a:r>
              <a:rPr lang="en-US" altLang="en-US" sz="1600" dirty="0"/>
              <a:t>The Sun is a </a:t>
            </a:r>
            <a:r>
              <a:rPr lang="en-US" altLang="en-US" sz="1600" dirty="0" smtClean="0"/>
              <a:t>___________________at </a:t>
            </a:r>
            <a:r>
              <a:rPr lang="en-US" altLang="en-US" sz="1600" dirty="0"/>
              <a:t>the center of our solar system.</a:t>
            </a:r>
          </a:p>
          <a:p>
            <a:pPr>
              <a:buFontTx/>
              <a:buChar char="•"/>
            </a:pPr>
            <a:r>
              <a:rPr lang="en-US" altLang="en-US" sz="1600" dirty="0"/>
              <a:t>It is estimated to be </a:t>
            </a:r>
            <a:r>
              <a:rPr lang="en-US" altLang="en-US" sz="1600" dirty="0" smtClean="0"/>
              <a:t>____________________________________.</a:t>
            </a:r>
            <a:endParaRPr lang="en-US" altLang="en-US" sz="1600" dirty="0"/>
          </a:p>
          <a:p>
            <a:pPr>
              <a:buFontTx/>
              <a:buChar char="•"/>
            </a:pPr>
            <a:r>
              <a:rPr lang="en-US" altLang="en-US" sz="1600" dirty="0"/>
              <a:t>It supports all life on Earth through photo- synthesis and is the ultimate source of all </a:t>
            </a:r>
            <a:r>
              <a:rPr lang="en-US" altLang="en-US" sz="1600" dirty="0" smtClean="0"/>
              <a:t>_________________and _____________________________.</a:t>
            </a:r>
            <a:endParaRPr lang="en-US" altLang="en-US" sz="1600" dirty="0"/>
          </a:p>
          <a:p>
            <a:pPr>
              <a:buFontTx/>
              <a:buChar char="•"/>
            </a:pPr>
            <a:r>
              <a:rPr lang="en-US" altLang="en-US" sz="1600" dirty="0"/>
              <a:t>It is </a:t>
            </a:r>
            <a:r>
              <a:rPr lang="en-US" altLang="en-US" sz="1600" dirty="0" smtClean="0"/>
              <a:t>_________________________________more </a:t>
            </a:r>
            <a:r>
              <a:rPr lang="en-US" altLang="en-US" sz="1600" dirty="0"/>
              <a:t>massive than the Earth (this means that 333,400 Earths can make up the Sun).</a:t>
            </a:r>
          </a:p>
          <a:p>
            <a:pPr>
              <a:buFontTx/>
              <a:buChar char="•"/>
            </a:pPr>
            <a:r>
              <a:rPr lang="en-US" altLang="en-US" sz="1600" dirty="0" smtClean="0"/>
              <a:t>______________________________of </a:t>
            </a:r>
            <a:r>
              <a:rPr lang="en-US" altLang="en-US" sz="1600" dirty="0"/>
              <a:t>all the mass of the solar system is found in the Sun.</a:t>
            </a:r>
          </a:p>
          <a:p>
            <a:pPr>
              <a:buFontTx/>
              <a:buChar char="•"/>
            </a:pPr>
            <a:r>
              <a:rPr lang="en-US" altLang="en-US" sz="1600" dirty="0"/>
              <a:t>The core of the Sun is </a:t>
            </a:r>
            <a:r>
              <a:rPr lang="en-US" altLang="en-US" sz="1600" dirty="0" smtClean="0"/>
              <a:t>_________________________________.</a:t>
            </a:r>
            <a:endParaRPr lang="en-US" altLang="en-US" sz="1600" dirty="0"/>
          </a:p>
          <a:p>
            <a:pPr>
              <a:buFontTx/>
              <a:buChar char="•"/>
            </a:pPr>
            <a:r>
              <a:rPr lang="en-US" altLang="en-US" sz="1600" dirty="0"/>
              <a:t>The surface of the Sun is </a:t>
            </a:r>
            <a:r>
              <a:rPr lang="en-US" altLang="en-US" sz="1600" dirty="0" smtClean="0"/>
              <a:t>______________________________</a:t>
            </a:r>
            <a:endParaRPr lang="en-US" altLang="en-US" sz="1600" dirty="0"/>
          </a:p>
          <a:p>
            <a:pPr>
              <a:buFontTx/>
              <a:buChar char="•"/>
            </a:pPr>
            <a:r>
              <a:rPr lang="en-US" altLang="en-US" sz="1600" dirty="0"/>
              <a:t>It takes several hundred thousand years for </a:t>
            </a:r>
            <a:r>
              <a:rPr lang="en-US" altLang="en-US" sz="1600" dirty="0" smtClean="0"/>
              <a:t>_____________________ </a:t>
            </a:r>
            <a:r>
              <a:rPr lang="en-US" altLang="en-US" sz="1600" dirty="0"/>
              <a:t>to escape from the dense core and reach the surface</a:t>
            </a:r>
            <a:r>
              <a:rPr lang="en-US" altLang="en-US" sz="1600" dirty="0" smtClean="0"/>
              <a:t>.</a:t>
            </a:r>
          </a:p>
          <a:p>
            <a:pPr>
              <a:buFontTx/>
              <a:buChar char="•"/>
            </a:pPr>
            <a:endParaRPr lang="en-US" altLang="en-US" sz="1600" dirty="0"/>
          </a:p>
          <a:p>
            <a:pPr algn="ctr"/>
            <a:r>
              <a:rPr lang="en-US" altLang="en-US" sz="1600" dirty="0">
                <a:hlinkClick r:id="rId3" action="ppaction://hlinksldjump"/>
              </a:rPr>
              <a:t>  </a:t>
            </a:r>
            <a:r>
              <a:rPr lang="en-US" altLang="en-US" sz="1600" dirty="0">
                <a:latin typeface="Copperplate Gothic Bold" charset="0"/>
                <a:hlinkClick r:id="rId3" action="ppaction://hlinksldjump"/>
              </a:rPr>
              <a:t>ADDITIONAL INFORMATION ABOUT NUCLEAR FUSION</a:t>
            </a:r>
            <a:endParaRPr lang="en-US" altLang="en-US" sz="1600" dirty="0"/>
          </a:p>
          <a:p>
            <a:pPr>
              <a:buFontTx/>
              <a:buChar char="•"/>
            </a:pPr>
            <a:endParaRPr lang="en-US" altLang="en-US" sz="1600" dirty="0"/>
          </a:p>
          <a:p>
            <a:pPr>
              <a:buFontTx/>
              <a:buChar char="•"/>
            </a:pPr>
            <a:endParaRPr lang="en-US" altLang="en-US" sz="1600" dirty="0"/>
          </a:p>
          <a:p>
            <a:endParaRPr lang="en-US" altLang="en-US" sz="1600" dirty="0"/>
          </a:p>
        </p:txBody>
      </p:sp>
      <p:sp>
        <p:nvSpPr>
          <p:cNvPr id="26638" name="Rectangle 14"/>
          <p:cNvSpPr>
            <a:spLocks noChangeArrowheads="1"/>
          </p:cNvSpPr>
          <p:nvPr/>
        </p:nvSpPr>
        <p:spPr bwMode="auto">
          <a:xfrm>
            <a:off x="2286000" y="5494339"/>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ltLang="en-US" sz="1000"/>
          </a:p>
        </p:txBody>
      </p:sp>
      <p:sp>
        <p:nvSpPr>
          <p:cNvPr id="26639" name="Rectangle 15"/>
          <p:cNvSpPr>
            <a:spLocks noChangeArrowheads="1"/>
          </p:cNvSpPr>
          <p:nvPr/>
        </p:nvSpPr>
        <p:spPr bwMode="auto">
          <a:xfrm>
            <a:off x="2286001" y="4648201"/>
            <a:ext cx="189224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200" b="1"/>
              <a:t>Links to Sun sites:</a:t>
            </a:r>
            <a:endParaRPr lang="en-US" altLang="en-US" sz="1200"/>
          </a:p>
          <a:p>
            <a:pPr>
              <a:buFontTx/>
              <a:buChar char="•"/>
            </a:pPr>
            <a:r>
              <a:rPr lang="en-US" altLang="en-US" sz="1200">
                <a:hlinkClick r:id="rId4"/>
              </a:rPr>
              <a:t>Live from the Sun</a:t>
            </a:r>
            <a:endParaRPr lang="en-US" altLang="en-US" sz="1200"/>
          </a:p>
          <a:p>
            <a:pPr>
              <a:buFontTx/>
              <a:buChar char="•"/>
            </a:pPr>
            <a:r>
              <a:rPr lang="en-US" altLang="en-US" sz="1200">
                <a:hlinkClick r:id="rId5"/>
              </a:rPr>
              <a:t>StarDate: The Sun</a:t>
            </a:r>
            <a:endParaRPr lang="en-US" altLang="en-US" sz="1200"/>
          </a:p>
          <a:p>
            <a:pPr>
              <a:buFontTx/>
              <a:buChar char="•"/>
            </a:pPr>
            <a:r>
              <a:rPr lang="en-US" altLang="en-US" sz="1200">
                <a:hlinkClick r:id="rId6"/>
              </a:rPr>
              <a:t>Solar Data Analysis Center</a:t>
            </a:r>
            <a:endParaRPr lang="en-US" altLang="en-US" sz="1200"/>
          </a:p>
          <a:p>
            <a:pPr>
              <a:buFontTx/>
              <a:buChar char="•"/>
            </a:pPr>
            <a:endParaRPr lang="en-US" altLang="en-US" sz="1200"/>
          </a:p>
        </p:txBody>
      </p:sp>
      <p:sp>
        <p:nvSpPr>
          <p:cNvPr id="26648" name="Rectangle 24"/>
          <p:cNvSpPr>
            <a:spLocks noChangeArrowheads="1"/>
          </p:cNvSpPr>
          <p:nvPr/>
        </p:nvSpPr>
        <p:spPr bwMode="auto">
          <a:xfrm>
            <a:off x="1981200" y="6340475"/>
            <a:ext cx="89328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400"/>
              <a:t>| </a:t>
            </a:r>
            <a:r>
              <a:rPr lang="en-US" altLang="en-US" sz="1400">
                <a:hlinkClick r:id="rId7" action="ppaction://hlinksldjump"/>
              </a:rPr>
              <a:t>The Solar System </a:t>
            </a:r>
            <a:r>
              <a:rPr lang="en-US" altLang="en-US" sz="1400"/>
              <a:t>| </a:t>
            </a:r>
            <a:r>
              <a:rPr lang="en-US" altLang="en-US" sz="1400">
                <a:hlinkClick r:id="rId8" action="ppaction://hlinksldjump"/>
              </a:rPr>
              <a:t>Sun</a:t>
            </a:r>
            <a:r>
              <a:rPr lang="en-US" altLang="en-US" sz="1400"/>
              <a:t> | </a:t>
            </a:r>
            <a:r>
              <a:rPr lang="en-US" altLang="en-US" sz="1400">
                <a:hlinkClick r:id="rId9" action="ppaction://hlinksldjump"/>
              </a:rPr>
              <a:t>Mercury</a:t>
            </a:r>
            <a:r>
              <a:rPr lang="en-US" altLang="en-US" sz="1400"/>
              <a:t> | </a:t>
            </a:r>
            <a:r>
              <a:rPr lang="en-US" altLang="en-US" sz="1400">
                <a:hlinkClick r:id="rId10" action="ppaction://hlinksldjump"/>
              </a:rPr>
              <a:t>Venus</a:t>
            </a:r>
            <a:r>
              <a:rPr lang="en-US" altLang="en-US" sz="1400"/>
              <a:t> | </a:t>
            </a:r>
            <a:r>
              <a:rPr lang="en-US" altLang="en-US" sz="1400">
                <a:hlinkClick r:id="rId11" action="ppaction://hlinksldjump"/>
              </a:rPr>
              <a:t>Earth</a:t>
            </a:r>
            <a:r>
              <a:rPr lang="en-US" altLang="en-US" sz="1400"/>
              <a:t> | </a:t>
            </a:r>
            <a:r>
              <a:rPr lang="en-US" altLang="en-US" sz="1400">
                <a:hlinkClick r:id="rId12" action="ppaction://hlinksldjump"/>
              </a:rPr>
              <a:t>Mars</a:t>
            </a:r>
            <a:r>
              <a:rPr lang="en-US" altLang="en-US" sz="1400"/>
              <a:t> | </a:t>
            </a:r>
            <a:r>
              <a:rPr lang="en-US" altLang="en-US" sz="1400">
                <a:hlinkClick r:id="rId13" action="ppaction://hlinksldjump"/>
              </a:rPr>
              <a:t>Jupiter</a:t>
            </a:r>
            <a:r>
              <a:rPr lang="en-US" altLang="en-US" sz="1400"/>
              <a:t> | </a:t>
            </a:r>
            <a:r>
              <a:rPr lang="en-US" altLang="en-US" sz="1400">
                <a:hlinkClick r:id="rId14" action="ppaction://hlinksldjump"/>
              </a:rPr>
              <a:t>Saturn</a:t>
            </a:r>
            <a:r>
              <a:rPr lang="en-US" altLang="en-US" sz="1400"/>
              <a:t> | </a:t>
            </a:r>
            <a:r>
              <a:rPr lang="en-US" altLang="en-US" sz="1400">
                <a:hlinkClick r:id="rId15" action="ppaction://hlinksldjump"/>
              </a:rPr>
              <a:t>Uranus</a:t>
            </a:r>
            <a:r>
              <a:rPr lang="en-US" altLang="en-US" sz="1400"/>
              <a:t> | </a:t>
            </a:r>
            <a:r>
              <a:rPr lang="en-US" altLang="en-US" sz="1400">
                <a:hlinkClick r:id="rId16" action="ppaction://hlinksldjump"/>
              </a:rPr>
              <a:t>Neptune</a:t>
            </a:r>
            <a:r>
              <a:rPr lang="en-US" altLang="en-US" sz="1400"/>
              <a:t> |</a:t>
            </a:r>
            <a:r>
              <a:rPr lang="en-US" altLang="en-US" sz="1400">
                <a:hlinkClick r:id="rId17" action="ppaction://hlinksldjump"/>
              </a:rPr>
              <a:t> Pluto (Dwarf Planet) </a:t>
            </a:r>
            <a:endParaRPr lang="en-US" altLang="en-US" sz="1400"/>
          </a:p>
          <a:p>
            <a:r>
              <a:rPr lang="en-US" altLang="en-US" sz="1400"/>
              <a:t>| </a:t>
            </a:r>
            <a:r>
              <a:rPr lang="en-US" altLang="en-US" sz="1400">
                <a:hlinkClick r:id="rId18" action="ppaction://hlinksldjump"/>
              </a:rPr>
              <a:t>Asteroids</a:t>
            </a:r>
            <a:r>
              <a:rPr lang="en-US" altLang="en-US" sz="1400"/>
              <a:t> | </a:t>
            </a:r>
            <a:r>
              <a:rPr lang="en-US" altLang="en-US" sz="1400">
                <a:hlinkClick r:id="rId19" action="ppaction://hlinksldjump"/>
              </a:rPr>
              <a:t>Comets</a:t>
            </a:r>
            <a:r>
              <a:rPr lang="en-US" altLang="en-US" sz="1400"/>
              <a:t> | </a:t>
            </a:r>
            <a:r>
              <a:rPr lang="en-US" altLang="en-US" sz="1400">
                <a:hlinkClick r:id="rId20" action="ppaction://hlinksldjump"/>
              </a:rPr>
              <a:t>Meteors, Meteoroids, and Meteorites </a:t>
            </a:r>
            <a:r>
              <a:rPr lang="en-US" altLang="en-US" sz="1400"/>
              <a:t>| </a:t>
            </a:r>
            <a:r>
              <a:rPr lang="en-US" altLang="en-US" sz="1400">
                <a:hlinkClick r:id="rId21" action="ppaction://hlinksldjump"/>
              </a:rPr>
              <a:t>End Show </a:t>
            </a:r>
            <a:r>
              <a:rPr lang="en-US" altLang="en-US" sz="1400"/>
              <a:t>|</a:t>
            </a:r>
          </a:p>
        </p:txBody>
      </p:sp>
    </p:spTree>
    <p:extLst>
      <p:ext uri="{BB962C8B-B14F-4D97-AF65-F5344CB8AC3E}">
        <p14:creationId xmlns:p14="http://schemas.microsoft.com/office/powerpoint/2010/main" val="17407473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A7458E-F860-E144-AD2B-67914847CCAE}" type="slidenum">
              <a:rPr lang="en-US" altLang="en-US"/>
              <a:pPr eaLnBrk="1" hangingPunct="1"/>
              <a:t>50</a:t>
            </a:fld>
            <a:endParaRPr lang="en-US" altLang="en-US"/>
          </a:p>
        </p:txBody>
      </p:sp>
      <p:sp>
        <p:nvSpPr>
          <p:cNvPr id="50179" name="AutoShape 2"/>
          <p:cNvSpPr>
            <a:spLocks noGrp="1" noChangeAspect="1" noChangeArrowheads="1"/>
          </p:cNvSpPr>
          <p:nvPr>
            <p:ph type="title"/>
          </p:nvPr>
        </p:nvSpPr>
        <p:spPr>
          <a:xfrm>
            <a:off x="1199707" y="322595"/>
            <a:ext cx="10515600" cy="1325563"/>
          </a:xfrm>
        </p:spPr>
        <p:txBody>
          <a:bodyPr/>
          <a:lstStyle/>
          <a:p>
            <a:pPr eaLnBrk="1" hangingPunct="1"/>
            <a:r>
              <a:rPr lang="en-US" altLang="en-US" sz="3600" b="1">
                <a:solidFill>
                  <a:schemeClr val="accent2"/>
                </a:solidFill>
              </a:rPr>
              <a:t>Background info on Dwarf Planets continued</a:t>
            </a:r>
          </a:p>
        </p:txBody>
      </p:sp>
      <p:sp>
        <p:nvSpPr>
          <p:cNvPr id="50180" name="Rectangle 3"/>
          <p:cNvSpPr>
            <a:spLocks noGrp="1" noChangeArrowheads="1"/>
          </p:cNvSpPr>
          <p:nvPr>
            <p:ph type="body" idx="1"/>
          </p:nvPr>
        </p:nvSpPr>
        <p:spPr>
          <a:xfrm>
            <a:off x="838200" y="1254642"/>
            <a:ext cx="9525000" cy="5603358"/>
          </a:xfrm>
        </p:spPr>
        <p:txBody>
          <a:bodyPr>
            <a:normAutofit/>
          </a:bodyPr>
          <a:lstStyle/>
          <a:p>
            <a:pPr eaLnBrk="1" hangingPunct="1">
              <a:lnSpc>
                <a:spcPct val="80000"/>
              </a:lnSpc>
            </a:pPr>
            <a:r>
              <a:rPr lang="en-US" altLang="en-US" sz="2000" b="1" dirty="0"/>
              <a:t>What's the difference between </a:t>
            </a:r>
            <a:r>
              <a:rPr lang="en-US" altLang="en-US" sz="2000" b="1" dirty="0">
                <a:hlinkClick r:id="rId2"/>
              </a:rPr>
              <a:t>regular planets</a:t>
            </a:r>
            <a:r>
              <a:rPr lang="en-US" altLang="en-US" sz="2000" b="1" dirty="0"/>
              <a:t> and dwarf planets</a:t>
            </a:r>
            <a:r>
              <a:rPr lang="en-US" altLang="en-US" sz="2000" dirty="0"/>
              <a:t>? As you might guess, </a:t>
            </a:r>
            <a:r>
              <a:rPr lang="en-US" altLang="en-US" sz="2000" b="1" dirty="0"/>
              <a:t>it's partly an issue of size, with dwarf planets being smaller</a:t>
            </a:r>
            <a:r>
              <a:rPr lang="en-US" altLang="en-US" sz="2000" dirty="0"/>
              <a:t>. But just how big does a planet need to be to become a full-fledged planet instead of a dwarf? You might think the minimum size requirement is arbitrary, but the size cutoff is actually based on other properties of the object and its history in the Solar System. </a:t>
            </a:r>
            <a:r>
              <a:rPr lang="en-US" altLang="en-US" sz="2000" b="1" dirty="0"/>
              <a:t>Both planets and dwarf planets </a:t>
            </a:r>
            <a:r>
              <a:rPr lang="en-US" altLang="en-US" sz="2000" b="1" dirty="0">
                <a:hlinkClick r:id="rId3"/>
              </a:rPr>
              <a:t>orbit</a:t>
            </a:r>
            <a:r>
              <a:rPr lang="en-US" altLang="en-US" sz="2000" b="1" dirty="0"/>
              <a:t> the </a:t>
            </a:r>
            <a:r>
              <a:rPr lang="en-US" altLang="en-US" sz="2000" b="1" dirty="0">
                <a:hlinkClick r:id="rId4"/>
              </a:rPr>
              <a:t>Sun</a:t>
            </a:r>
            <a:r>
              <a:rPr lang="en-US" altLang="en-US" sz="2000" b="1" dirty="0"/>
              <a:t>,</a:t>
            </a:r>
            <a:r>
              <a:rPr lang="en-US" altLang="en-US" sz="2000" dirty="0"/>
              <a:t> not other planets (in which case we call them moons). </a:t>
            </a:r>
            <a:r>
              <a:rPr lang="en-US" altLang="en-US" sz="2000" b="1" dirty="0"/>
              <a:t>Both must be large enough that their own gravity pulls them into the shapes of spheres</a:t>
            </a:r>
            <a:r>
              <a:rPr lang="en-US" altLang="en-US" sz="2000" dirty="0"/>
              <a:t>; this rules out numerous smaller bodies like most asteroids, many of which have </a:t>
            </a:r>
            <a:r>
              <a:rPr lang="en-US" altLang="en-US" sz="2000" dirty="0">
                <a:hlinkClick r:id="rId5"/>
              </a:rPr>
              <a:t>irregular shapes</a:t>
            </a:r>
            <a:r>
              <a:rPr lang="en-US" altLang="en-US" sz="2000" dirty="0"/>
              <a:t>. </a:t>
            </a:r>
            <a:r>
              <a:rPr lang="en-US" altLang="en-US" sz="2000" b="1" dirty="0"/>
              <a:t>Planets clear smaller objects out of their </a:t>
            </a:r>
            <a:r>
              <a:rPr lang="en-US" altLang="en-US" sz="2000" b="1" dirty="0">
                <a:hlinkClick r:id="rId6"/>
              </a:rPr>
              <a:t>orbits</a:t>
            </a:r>
            <a:r>
              <a:rPr lang="en-US" altLang="en-US" sz="2000" b="1" dirty="0"/>
              <a:t> by sucking the small bodies into themselves or flinging them out of orbit. Dwarf planets, with their weaker gravities, are unable to clear out their </a:t>
            </a:r>
            <a:r>
              <a:rPr lang="en-US" altLang="en-US" sz="2000" b="1" dirty="0" err="1"/>
              <a:t>orbits.</a:t>
            </a:r>
            <a:r>
              <a:rPr lang="en-US" altLang="en-US" sz="2000" dirty="0" err="1"/>
              <a:t>Though</a:t>
            </a:r>
            <a:r>
              <a:rPr lang="en-US" altLang="en-US" sz="2000" dirty="0"/>
              <a:t> there are just three dwarf planets now, their number is expected to grow. Scientists estimate </a:t>
            </a:r>
            <a:r>
              <a:rPr lang="en-US" altLang="en-US" sz="2000" b="1" dirty="0"/>
              <a:t>there may be 70 dwarf planets amongst outer solar system</a:t>
            </a:r>
            <a:r>
              <a:rPr lang="en-US" altLang="en-US" sz="2000" dirty="0"/>
              <a:t> objects that have been discovered already. Since we don't know the actual sizes or shapes of many of the objects we've found (because they are so far away), we can't yet determine whether they are actually dwarf planets or not. More observations and better telescopes will help us determine which other objects are dwarf planets. Astronomers speculate that there may be 200 or so dwarf planets out through the distance of the </a:t>
            </a:r>
            <a:r>
              <a:rPr lang="en-US" altLang="en-US" sz="2000" dirty="0">
                <a:hlinkClick r:id="rId7"/>
              </a:rPr>
              <a:t>Kuiper Belt</a:t>
            </a:r>
            <a:r>
              <a:rPr lang="en-US" altLang="en-US" sz="2000" dirty="0"/>
              <a:t>, an icy band of frozen planetoids on the edge of our Solar System. </a:t>
            </a:r>
          </a:p>
        </p:txBody>
      </p:sp>
      <p:sp>
        <p:nvSpPr>
          <p:cNvPr id="50181" name="Rectangle 4"/>
          <p:cNvSpPr>
            <a:spLocks noChangeArrowheads="1"/>
          </p:cNvSpPr>
          <p:nvPr/>
        </p:nvSpPr>
        <p:spPr bwMode="auto">
          <a:xfrm>
            <a:off x="1524000" y="6321425"/>
            <a:ext cx="7050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Text from http://www.windows.ucar.edu/tour/link=/our_solar_system/dwarf_planets/dwarf_planets.html</a:t>
            </a:r>
          </a:p>
        </p:txBody>
      </p:sp>
    </p:spTree>
    <p:extLst>
      <p:ext uri="{BB962C8B-B14F-4D97-AF65-F5344CB8AC3E}">
        <p14:creationId xmlns:p14="http://schemas.microsoft.com/office/powerpoint/2010/main" val="4405154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1BEBC8-93C6-DC4A-8707-804770121A4A}" type="slidenum">
              <a:rPr lang="en-US" altLang="en-US"/>
              <a:pPr eaLnBrk="1" hangingPunct="1"/>
              <a:t>51</a:t>
            </a:fld>
            <a:endParaRPr lang="en-US" altLang="en-US"/>
          </a:p>
        </p:txBody>
      </p:sp>
      <p:sp>
        <p:nvSpPr>
          <p:cNvPr id="51203" name="Rectangle 2"/>
          <p:cNvSpPr>
            <a:spLocks noGrp="1" noChangeArrowheads="1"/>
          </p:cNvSpPr>
          <p:nvPr>
            <p:ph type="title"/>
          </p:nvPr>
        </p:nvSpPr>
        <p:spPr/>
        <p:txBody>
          <a:bodyPr/>
          <a:lstStyle/>
          <a:p>
            <a:pPr eaLnBrk="1" hangingPunct="1"/>
            <a:r>
              <a:rPr lang="en-US" altLang="en-US"/>
              <a:t>Additional Sources</a:t>
            </a:r>
          </a:p>
        </p:txBody>
      </p:sp>
      <p:sp>
        <p:nvSpPr>
          <p:cNvPr id="51204" name="Rectangle 3"/>
          <p:cNvSpPr>
            <a:spLocks noGrp="1" noChangeArrowheads="1"/>
          </p:cNvSpPr>
          <p:nvPr>
            <p:ph type="body" idx="1"/>
          </p:nvPr>
        </p:nvSpPr>
        <p:spPr/>
        <p:txBody>
          <a:bodyPr/>
          <a:lstStyle/>
          <a:p>
            <a:pPr eaLnBrk="1" hangingPunct="1"/>
            <a:r>
              <a:rPr lang="en-US" altLang="en-US" sz="2000">
                <a:hlinkClick r:id="rId2"/>
              </a:rPr>
              <a:t>http://www.windows.ucar.edu/tour/link=/our_solar_system/dwarf_planets/dwarf_planets.html</a:t>
            </a:r>
            <a:endParaRPr lang="en-US" altLang="en-US" sz="2000"/>
          </a:p>
          <a:p>
            <a:pPr eaLnBrk="1" hangingPunct="1"/>
            <a:r>
              <a:rPr lang="en-US" altLang="en-US" sz="2000">
                <a:hlinkClick r:id="rId3"/>
              </a:rPr>
              <a:t>http://www.pantheon.org/miscellaneous/pronunciations.html</a:t>
            </a:r>
            <a:endParaRPr lang="en-US" altLang="en-US" sz="2000"/>
          </a:p>
          <a:p>
            <a:pPr eaLnBrk="1" hangingPunct="1"/>
            <a:r>
              <a:rPr lang="en-US" altLang="en-US" sz="2000">
                <a:solidFill>
                  <a:schemeClr val="hlink"/>
                </a:solidFill>
                <a:hlinkClick r:id="rId4"/>
              </a:rPr>
              <a:t>http://www.nasa.gov</a:t>
            </a:r>
            <a:endParaRPr lang="en-US" altLang="en-US" sz="2000">
              <a:solidFill>
                <a:schemeClr val="hlink"/>
              </a:solidFill>
            </a:endParaRPr>
          </a:p>
          <a:p>
            <a:pPr eaLnBrk="1" hangingPunct="1"/>
            <a:r>
              <a:rPr lang="en-US" altLang="en-US" sz="2000">
                <a:solidFill>
                  <a:schemeClr val="hlink"/>
                </a:solidFill>
              </a:rPr>
              <a:t>http://www.nineplanets.org</a:t>
            </a:r>
          </a:p>
        </p:txBody>
      </p:sp>
    </p:spTree>
    <p:extLst>
      <p:ext uri="{BB962C8B-B14F-4D97-AF65-F5344CB8AC3E}">
        <p14:creationId xmlns:p14="http://schemas.microsoft.com/office/powerpoint/2010/main" val="1366583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idx="4294967295"/>
          </p:nvPr>
        </p:nvSpPr>
        <p:spPr>
          <a:xfrm>
            <a:off x="1905000" y="0"/>
            <a:ext cx="7772400" cy="1143000"/>
          </a:xfrm>
        </p:spPr>
        <p:txBody>
          <a:bodyPr/>
          <a:lstStyle/>
          <a:p>
            <a:r>
              <a:rPr lang="en-US" altLang="en-US">
                <a:latin typeface="Comic Sans MS" charset="0"/>
              </a:rPr>
              <a:t>Nuclear Fusion in the Sun</a:t>
            </a:r>
          </a:p>
        </p:txBody>
      </p:sp>
      <p:sp>
        <p:nvSpPr>
          <p:cNvPr id="50180" name="Text Box 4"/>
          <p:cNvSpPr txBox="1">
            <a:spLocks noChangeArrowheads="1"/>
          </p:cNvSpPr>
          <p:nvPr/>
        </p:nvSpPr>
        <p:spPr bwMode="auto">
          <a:xfrm>
            <a:off x="606056" y="1447801"/>
            <a:ext cx="9757144"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altLang="en-US" sz="2000" dirty="0"/>
              <a:t>The Sun is basically a huge ball of hydrogen gas held together by the </a:t>
            </a:r>
            <a:r>
              <a:rPr lang="en-US" altLang="en-US" sz="2000" dirty="0" smtClean="0"/>
              <a:t>_____________________created </a:t>
            </a:r>
            <a:r>
              <a:rPr lang="en-US" altLang="en-US" sz="2000" dirty="0"/>
              <a:t>by its own mass. Under the intense pressure created at the </a:t>
            </a:r>
            <a:r>
              <a:rPr lang="en-US" altLang="en-US" sz="2000" dirty="0" smtClean="0"/>
              <a:t>center </a:t>
            </a:r>
            <a:r>
              <a:rPr lang="en-US" altLang="en-US" sz="2000" dirty="0"/>
              <a:t>of the Sun by gravity, </a:t>
            </a:r>
            <a:r>
              <a:rPr lang="en-US" altLang="en-US" sz="2000" dirty="0" smtClean="0"/>
              <a:t>_________________________are </a:t>
            </a:r>
            <a:r>
              <a:rPr lang="en-US" altLang="en-US" sz="2000" dirty="0"/>
              <a:t>fused together to produce </a:t>
            </a:r>
            <a:r>
              <a:rPr lang="en-US" altLang="en-US" sz="2000" dirty="0" smtClean="0"/>
              <a:t>_____________________________. </a:t>
            </a:r>
            <a:r>
              <a:rPr lang="en-US" altLang="en-US" sz="2000" dirty="0"/>
              <a:t>Very simply stated, four hydrogen nuclei are fused into one helium nucleus, however one helium atom has </a:t>
            </a:r>
            <a:r>
              <a:rPr lang="en-US" altLang="en-US" sz="2000" b="1" i="1" dirty="0" smtClean="0"/>
              <a:t>_________________________</a:t>
            </a:r>
            <a:r>
              <a:rPr lang="en-US" altLang="en-US" sz="2000" dirty="0" smtClean="0"/>
              <a:t>than </a:t>
            </a:r>
            <a:r>
              <a:rPr lang="en-US" altLang="en-US" sz="2000" dirty="0"/>
              <a:t>four hydrogen atoms. The fusion process releases enough </a:t>
            </a:r>
            <a:r>
              <a:rPr lang="en-US" altLang="en-US" sz="2000" b="1" i="1" dirty="0" smtClean="0"/>
              <a:t>_________________________</a:t>
            </a:r>
            <a:r>
              <a:rPr lang="en-US" altLang="en-US" sz="2000" dirty="0" smtClean="0"/>
              <a:t>to </a:t>
            </a:r>
            <a:r>
              <a:rPr lang="en-US" altLang="en-US" sz="2000" dirty="0"/>
              <a:t>account for the</a:t>
            </a:r>
            <a:r>
              <a:rPr lang="en-US" altLang="en-US" sz="2000" i="1" dirty="0"/>
              <a:t> lost mass.</a:t>
            </a:r>
            <a:r>
              <a:rPr lang="en-US" altLang="en-US" sz="2000" dirty="0"/>
              <a:t> </a:t>
            </a:r>
          </a:p>
          <a:p>
            <a:pPr>
              <a:spcBef>
                <a:spcPct val="50000"/>
              </a:spcBef>
            </a:pPr>
            <a:r>
              <a:rPr lang="en-US" altLang="en-US" sz="2000" dirty="0"/>
              <a:t>The </a:t>
            </a:r>
            <a:r>
              <a:rPr lang="en-US" altLang="en-US" sz="2000" dirty="0" smtClean="0"/>
              <a:t>___________________________released </a:t>
            </a:r>
            <a:r>
              <a:rPr lang="en-US" altLang="en-US" sz="2000" dirty="0"/>
              <a:t>by </a:t>
            </a:r>
            <a:r>
              <a:rPr lang="en-US" altLang="en-US" sz="2000" dirty="0" smtClean="0"/>
              <a:t>____________________________in </a:t>
            </a:r>
            <a:r>
              <a:rPr lang="en-US" altLang="en-US" sz="2000" dirty="0"/>
              <a:t>the Sun's core heats the Sun. The hot Sun radiates light into space, warming the Earth and the other planets</a:t>
            </a:r>
            <a:r>
              <a:rPr lang="en-US" altLang="en-US" sz="2000" dirty="0" smtClean="0"/>
              <a:t>.</a:t>
            </a:r>
            <a:endParaRPr lang="en-US" altLang="en-US" sz="2000" dirty="0"/>
          </a:p>
        </p:txBody>
      </p:sp>
      <p:sp>
        <p:nvSpPr>
          <p:cNvPr id="50182" name="AutoShape 6">
            <a:hlinkClick r:id="" action="ppaction://hlinkshowjump?jump=lastslideviewed" highlightClick="1"/>
          </p:cNvPr>
          <p:cNvSpPr>
            <a:spLocks noChangeArrowheads="1"/>
          </p:cNvSpPr>
          <p:nvPr/>
        </p:nvSpPr>
        <p:spPr bwMode="auto">
          <a:xfrm>
            <a:off x="9677400" y="5486400"/>
            <a:ext cx="381000" cy="381000"/>
          </a:xfrm>
          <a:prstGeom prst="actionButtonBackPrevious">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0183" name="Picture 7" descr="sun.tiff                                                       0002332AMachd                          B7464D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8800" y="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50184" name="Rectangle 8"/>
          <p:cNvSpPr>
            <a:spLocks noChangeArrowheads="1"/>
          </p:cNvSpPr>
          <p:nvPr/>
        </p:nvSpPr>
        <p:spPr bwMode="auto">
          <a:xfrm>
            <a:off x="1981200" y="6340475"/>
            <a:ext cx="89328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400"/>
              <a:t>| </a:t>
            </a:r>
            <a:r>
              <a:rPr lang="en-US" altLang="en-US" sz="1400">
                <a:hlinkClick r:id="rId3" action="ppaction://hlinksldjump"/>
              </a:rPr>
              <a:t>The Solar System </a:t>
            </a:r>
            <a:r>
              <a:rPr lang="en-US" altLang="en-US" sz="1400"/>
              <a:t>| </a:t>
            </a:r>
            <a:r>
              <a:rPr lang="en-US" altLang="en-US" sz="1400">
                <a:hlinkClick r:id="rId4" action="ppaction://hlinksldjump"/>
              </a:rPr>
              <a:t>Sun</a:t>
            </a:r>
            <a:r>
              <a:rPr lang="en-US" altLang="en-US" sz="1400"/>
              <a:t> | </a:t>
            </a:r>
            <a:r>
              <a:rPr lang="en-US" altLang="en-US" sz="1400">
                <a:hlinkClick r:id="rId5" action="ppaction://hlinksldjump"/>
              </a:rPr>
              <a:t>Mercury</a:t>
            </a:r>
            <a:r>
              <a:rPr lang="en-US" altLang="en-US" sz="1400"/>
              <a:t> | </a:t>
            </a:r>
            <a:r>
              <a:rPr lang="en-US" altLang="en-US" sz="1400">
                <a:hlinkClick r:id="rId6" action="ppaction://hlinksldjump"/>
              </a:rPr>
              <a:t>Venus</a:t>
            </a:r>
            <a:r>
              <a:rPr lang="en-US" altLang="en-US" sz="1400"/>
              <a:t> | </a:t>
            </a:r>
            <a:r>
              <a:rPr lang="en-US" altLang="en-US" sz="1400">
                <a:hlinkClick r:id="rId7" action="ppaction://hlinksldjump"/>
              </a:rPr>
              <a:t>Earth</a:t>
            </a:r>
            <a:r>
              <a:rPr lang="en-US" altLang="en-US" sz="1400"/>
              <a:t> | </a:t>
            </a:r>
            <a:r>
              <a:rPr lang="en-US" altLang="en-US" sz="1400">
                <a:hlinkClick r:id="rId8" action="ppaction://hlinksldjump"/>
              </a:rPr>
              <a:t>Mars</a:t>
            </a:r>
            <a:r>
              <a:rPr lang="en-US" altLang="en-US" sz="1400"/>
              <a:t> | </a:t>
            </a:r>
            <a:r>
              <a:rPr lang="en-US" altLang="en-US" sz="1400">
                <a:hlinkClick r:id="rId9" action="ppaction://hlinksldjump"/>
              </a:rPr>
              <a:t>Jupiter</a:t>
            </a:r>
            <a:r>
              <a:rPr lang="en-US" altLang="en-US" sz="1400"/>
              <a:t> | </a:t>
            </a:r>
            <a:r>
              <a:rPr lang="en-US" altLang="en-US" sz="1400">
                <a:hlinkClick r:id="rId10" action="ppaction://hlinksldjump"/>
              </a:rPr>
              <a:t>Saturn</a:t>
            </a:r>
            <a:r>
              <a:rPr lang="en-US" altLang="en-US" sz="1400"/>
              <a:t> | </a:t>
            </a:r>
            <a:r>
              <a:rPr lang="en-US" altLang="en-US" sz="1400">
                <a:hlinkClick r:id="rId11" action="ppaction://hlinksldjump"/>
              </a:rPr>
              <a:t>Uranus</a:t>
            </a:r>
            <a:r>
              <a:rPr lang="en-US" altLang="en-US" sz="1400"/>
              <a:t> | </a:t>
            </a:r>
            <a:r>
              <a:rPr lang="en-US" altLang="en-US" sz="1400">
                <a:hlinkClick r:id="rId12" action="ppaction://hlinksldjump"/>
              </a:rPr>
              <a:t>Neptune</a:t>
            </a:r>
            <a:r>
              <a:rPr lang="en-US" altLang="en-US" sz="1400"/>
              <a:t> |</a:t>
            </a:r>
            <a:r>
              <a:rPr lang="en-US" altLang="en-US" sz="1400">
                <a:hlinkClick r:id="rId13" action="ppaction://hlinksldjump"/>
              </a:rPr>
              <a:t> Pluto (Dwarf Planet) </a:t>
            </a:r>
            <a:endParaRPr lang="en-US" altLang="en-US" sz="1400"/>
          </a:p>
          <a:p>
            <a:r>
              <a:rPr lang="en-US" altLang="en-US" sz="1400"/>
              <a:t>| </a:t>
            </a:r>
            <a:r>
              <a:rPr lang="en-US" altLang="en-US" sz="1400">
                <a:hlinkClick r:id="rId14" action="ppaction://hlinksldjump"/>
              </a:rPr>
              <a:t>Asteroids</a:t>
            </a:r>
            <a:r>
              <a:rPr lang="en-US" altLang="en-US" sz="1400"/>
              <a:t> | </a:t>
            </a:r>
            <a:r>
              <a:rPr lang="en-US" altLang="en-US" sz="1400">
                <a:hlinkClick r:id="rId15" action="ppaction://hlinksldjump"/>
              </a:rPr>
              <a:t>Comets</a:t>
            </a:r>
            <a:r>
              <a:rPr lang="en-US" altLang="en-US" sz="1400"/>
              <a:t> | </a:t>
            </a:r>
            <a:r>
              <a:rPr lang="en-US" altLang="en-US" sz="1400">
                <a:hlinkClick r:id="rId16" action="ppaction://hlinksldjump"/>
              </a:rPr>
              <a:t>Meteors, Meteoroids, and Meteorites </a:t>
            </a:r>
            <a:r>
              <a:rPr lang="en-US" altLang="en-US" sz="1400"/>
              <a:t>| </a:t>
            </a:r>
            <a:r>
              <a:rPr lang="en-US" altLang="en-US" sz="1400">
                <a:hlinkClick r:id="rId17" action="ppaction://hlinksldjump"/>
              </a:rPr>
              <a:t>End Show </a:t>
            </a:r>
            <a:r>
              <a:rPr lang="en-US" altLang="en-US" sz="1400"/>
              <a:t>|</a:t>
            </a:r>
          </a:p>
        </p:txBody>
      </p:sp>
      <p:sp>
        <p:nvSpPr>
          <p:cNvPr id="50185" name="Text Box 9"/>
          <p:cNvSpPr txBox="1">
            <a:spLocks noChangeArrowheads="1"/>
          </p:cNvSpPr>
          <p:nvPr/>
        </p:nvSpPr>
        <p:spPr bwMode="auto">
          <a:xfrm>
            <a:off x="3429000" y="5181600"/>
            <a:ext cx="4800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en-US" sz="1600">
                <a:latin typeface="Copperplate Gothic Bold" charset="0"/>
              </a:rPr>
              <a:t>VIDEO</a:t>
            </a:r>
          </a:p>
          <a:p>
            <a:pPr algn="ctr"/>
            <a:r>
              <a:rPr lang="en-US" altLang="en-US" sz="1600">
                <a:latin typeface="Copperplate Gothic Bold" charset="0"/>
                <a:hlinkClick r:id="rId18" action="ppaction://hlinksldjump"/>
              </a:rPr>
              <a:t>NUCLEAR FUSION IN THE SUN </a:t>
            </a:r>
            <a:endParaRPr lang="en-US" altLang="en-US" sz="1600">
              <a:latin typeface="Copperplate Gothic Bold" charset="0"/>
            </a:endParaRPr>
          </a:p>
          <a:p>
            <a:pPr algn="ctr"/>
            <a:endParaRPr lang="en-US" altLang="en-US">
              <a:effectLst>
                <a:outerShdw blurRad="38100" dist="38100" dir="2700000" algn="tl">
                  <a:srgbClr val="C0C0C0"/>
                </a:outerShdw>
              </a:effectLst>
            </a:endParaRPr>
          </a:p>
        </p:txBody>
      </p:sp>
    </p:spTree>
    <p:extLst>
      <p:ext uri="{BB962C8B-B14F-4D97-AF65-F5344CB8AC3E}">
        <p14:creationId xmlns:p14="http://schemas.microsoft.com/office/powerpoint/2010/main" val="15701816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CEC168-5D5B-244A-80AF-86B336181D9F}" type="slidenum">
              <a:rPr lang="en-US" altLang="en-US"/>
              <a:pPr eaLnBrk="1" hangingPunct="1"/>
              <a:t>7</a:t>
            </a:fld>
            <a:endParaRPr lang="en-US" altLang="en-US"/>
          </a:p>
        </p:txBody>
      </p:sp>
      <p:sp>
        <p:nvSpPr>
          <p:cNvPr id="6147" name="Rectangle 2"/>
          <p:cNvSpPr>
            <a:spLocks noGrp="1" noChangeArrowheads="1"/>
          </p:cNvSpPr>
          <p:nvPr>
            <p:ph type="title"/>
          </p:nvPr>
        </p:nvSpPr>
        <p:spPr/>
        <p:txBody>
          <a:bodyPr/>
          <a:lstStyle/>
          <a:p>
            <a:pPr eaLnBrk="1" hangingPunct="1"/>
            <a:r>
              <a:rPr lang="en-US" altLang="en-US" sz="7200" b="1">
                <a:solidFill>
                  <a:schemeClr val="accent2"/>
                </a:solidFill>
              </a:rPr>
              <a:t>The Inner Planets</a:t>
            </a:r>
          </a:p>
        </p:txBody>
      </p:sp>
      <p:sp>
        <p:nvSpPr>
          <p:cNvPr id="6148" name="Rectangle 3"/>
          <p:cNvSpPr>
            <a:spLocks noGrp="1" noChangeArrowheads="1"/>
          </p:cNvSpPr>
          <p:nvPr>
            <p:ph type="body" idx="1"/>
          </p:nvPr>
        </p:nvSpPr>
        <p:spPr/>
        <p:txBody>
          <a:bodyPr/>
          <a:lstStyle/>
          <a:p>
            <a:pPr eaLnBrk="1" hangingPunct="1"/>
            <a:r>
              <a:rPr lang="en-US" altLang="en-US" sz="3600" b="1" dirty="0" smtClean="0">
                <a:solidFill>
                  <a:srgbClr val="CC3300"/>
                </a:solidFill>
              </a:rPr>
              <a:t>__________________________</a:t>
            </a:r>
            <a:endParaRPr lang="en-US" altLang="en-US" sz="3600" b="1" dirty="0">
              <a:solidFill>
                <a:srgbClr val="CC3300"/>
              </a:solidFill>
            </a:endParaRPr>
          </a:p>
          <a:p>
            <a:pPr eaLnBrk="1" hangingPunct="1"/>
            <a:r>
              <a:rPr lang="en-US" altLang="en-US" sz="3600" b="1" dirty="0" smtClean="0">
                <a:solidFill>
                  <a:srgbClr val="FF6600"/>
                </a:solidFill>
              </a:rPr>
              <a:t>__________________________</a:t>
            </a:r>
            <a:endParaRPr lang="en-US" altLang="en-US" sz="3600" b="1" dirty="0">
              <a:solidFill>
                <a:srgbClr val="FF6600"/>
              </a:solidFill>
            </a:endParaRPr>
          </a:p>
          <a:p>
            <a:pPr eaLnBrk="1" hangingPunct="1"/>
            <a:r>
              <a:rPr lang="en-US" altLang="en-US" sz="3600" b="1" dirty="0" smtClean="0">
                <a:solidFill>
                  <a:schemeClr val="accent2"/>
                </a:solidFill>
              </a:rPr>
              <a:t>__________________________</a:t>
            </a:r>
            <a:endParaRPr lang="en-US" altLang="en-US" sz="3600" b="1" dirty="0">
              <a:solidFill>
                <a:schemeClr val="accent2"/>
              </a:solidFill>
            </a:endParaRPr>
          </a:p>
          <a:p>
            <a:pPr eaLnBrk="1" hangingPunct="1"/>
            <a:r>
              <a:rPr lang="en-US" altLang="en-US" sz="3600" b="1" dirty="0" smtClean="0">
                <a:solidFill>
                  <a:srgbClr val="CC3300"/>
                </a:solidFill>
              </a:rPr>
              <a:t>__________________________</a:t>
            </a:r>
            <a:endParaRPr lang="en-US" altLang="en-US" sz="3600" b="1" dirty="0">
              <a:solidFill>
                <a:srgbClr val="CC3300"/>
              </a:solidFill>
            </a:endParaRPr>
          </a:p>
        </p:txBody>
      </p:sp>
    </p:spTree>
    <p:extLst>
      <p:ext uri="{BB962C8B-B14F-4D97-AF65-F5344CB8AC3E}">
        <p14:creationId xmlns:p14="http://schemas.microsoft.com/office/powerpoint/2010/main" val="1763651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88EB04-1DC7-BC4B-A7E5-14E611897726}" type="slidenum">
              <a:rPr lang="en-US" altLang="en-US"/>
              <a:pPr eaLnBrk="1" hangingPunct="1"/>
              <a:t>8</a:t>
            </a:fld>
            <a:endParaRPr lang="en-US" altLang="en-US"/>
          </a:p>
        </p:txBody>
      </p:sp>
      <p:sp>
        <p:nvSpPr>
          <p:cNvPr id="7171" name="Rectangle 2"/>
          <p:cNvSpPr>
            <a:spLocks noGrp="1" noChangeArrowheads="1"/>
          </p:cNvSpPr>
          <p:nvPr>
            <p:ph type="title"/>
          </p:nvPr>
        </p:nvSpPr>
        <p:spPr/>
        <p:txBody>
          <a:bodyPr/>
          <a:lstStyle/>
          <a:p>
            <a:pPr eaLnBrk="1" hangingPunct="1"/>
            <a:r>
              <a:rPr lang="en-US" altLang="en-US" sz="4800" b="1">
                <a:solidFill>
                  <a:schemeClr val="accent2"/>
                </a:solidFill>
              </a:rPr>
              <a:t> Characteristics of the Inner Planets</a:t>
            </a:r>
          </a:p>
        </p:txBody>
      </p:sp>
      <p:sp>
        <p:nvSpPr>
          <p:cNvPr id="7172" name="Rectangle 3"/>
          <p:cNvSpPr>
            <a:spLocks noGrp="1" noChangeArrowheads="1"/>
          </p:cNvSpPr>
          <p:nvPr>
            <p:ph type="body" idx="1"/>
          </p:nvPr>
        </p:nvSpPr>
        <p:spPr/>
        <p:txBody>
          <a:bodyPr>
            <a:normAutofit lnSpcReduction="10000"/>
          </a:bodyPr>
          <a:lstStyle/>
          <a:p>
            <a:pPr eaLnBrk="1" hangingPunct="1"/>
            <a:r>
              <a:rPr lang="en-US" altLang="en-US" sz="3600" b="1" dirty="0">
                <a:solidFill>
                  <a:srgbClr val="008000"/>
                </a:solidFill>
              </a:rPr>
              <a:t>They are </a:t>
            </a:r>
            <a:r>
              <a:rPr lang="en-US" altLang="en-US" sz="3600" b="1" dirty="0" smtClean="0">
                <a:solidFill>
                  <a:srgbClr val="008000"/>
                </a:solidFill>
              </a:rPr>
              <a:t>_____________________closest </a:t>
            </a:r>
            <a:r>
              <a:rPr lang="en-US" altLang="en-US" sz="3600" b="1" dirty="0">
                <a:solidFill>
                  <a:srgbClr val="008000"/>
                </a:solidFill>
              </a:rPr>
              <a:t>to the sun: Mercury, Venus, Earth and Mars.  Located inside Asteroid Belt</a:t>
            </a:r>
          </a:p>
          <a:p>
            <a:pPr eaLnBrk="1" hangingPunct="1"/>
            <a:r>
              <a:rPr lang="en-US" altLang="en-US" sz="3600" b="1" dirty="0">
                <a:solidFill>
                  <a:srgbClr val="008000"/>
                </a:solidFill>
              </a:rPr>
              <a:t>Very similar to each other, they are </a:t>
            </a:r>
            <a:r>
              <a:rPr lang="en-US" altLang="en-US" sz="3600" b="1" u="sng" dirty="0" smtClean="0">
                <a:solidFill>
                  <a:srgbClr val="008000"/>
                </a:solidFill>
              </a:rPr>
              <a:t>________________</a:t>
            </a:r>
            <a:r>
              <a:rPr lang="en-US" altLang="en-US" sz="3600" b="1" dirty="0" smtClean="0">
                <a:solidFill>
                  <a:srgbClr val="008000"/>
                </a:solidFill>
              </a:rPr>
              <a:t>and </a:t>
            </a:r>
            <a:r>
              <a:rPr lang="en-US" altLang="en-US" sz="3600" b="1" dirty="0">
                <a:solidFill>
                  <a:srgbClr val="008000"/>
                </a:solidFill>
              </a:rPr>
              <a:t>have </a:t>
            </a:r>
            <a:r>
              <a:rPr lang="en-US" altLang="en-US" sz="3600" b="1" u="sng" dirty="0" smtClean="0">
                <a:solidFill>
                  <a:srgbClr val="008000"/>
                </a:solidFill>
              </a:rPr>
              <a:t>______________________</a:t>
            </a:r>
            <a:r>
              <a:rPr lang="en-US" altLang="en-US" sz="3600" b="1" dirty="0" smtClean="0">
                <a:solidFill>
                  <a:srgbClr val="008000"/>
                </a:solidFill>
              </a:rPr>
              <a:t>. </a:t>
            </a:r>
            <a:r>
              <a:rPr lang="en-US" altLang="en-US" sz="3600" b="1" dirty="0">
                <a:solidFill>
                  <a:srgbClr val="008000"/>
                </a:solidFill>
              </a:rPr>
              <a:t>They are dense. Do </a:t>
            </a:r>
            <a:r>
              <a:rPr lang="en-US" altLang="en-US" sz="3600" b="1" dirty="0" smtClean="0">
                <a:solidFill>
                  <a:srgbClr val="008000"/>
                </a:solidFill>
              </a:rPr>
              <a:t>____________________have </a:t>
            </a:r>
            <a:r>
              <a:rPr lang="en-US" altLang="en-US" sz="3600" b="1" dirty="0">
                <a:solidFill>
                  <a:srgbClr val="008000"/>
                </a:solidFill>
              </a:rPr>
              <a:t>rings</a:t>
            </a:r>
            <a:endParaRPr lang="en-US" altLang="en-US" sz="3600" b="1" u="sng" dirty="0">
              <a:solidFill>
                <a:srgbClr val="008000"/>
              </a:solidFill>
            </a:endParaRPr>
          </a:p>
          <a:p>
            <a:pPr eaLnBrk="1" hangingPunct="1"/>
            <a:r>
              <a:rPr lang="en-US" altLang="en-US" b="1" dirty="0">
                <a:solidFill>
                  <a:srgbClr val="008000"/>
                </a:solidFill>
              </a:rPr>
              <a:t>Often called </a:t>
            </a:r>
            <a:r>
              <a:rPr lang="en-US" altLang="en-US" b="1" dirty="0" smtClean="0">
                <a:solidFill>
                  <a:srgbClr val="008000"/>
                </a:solidFill>
              </a:rPr>
              <a:t>“_________________________________” </a:t>
            </a:r>
            <a:r>
              <a:rPr lang="en-US" altLang="en-US" b="1" dirty="0">
                <a:solidFill>
                  <a:srgbClr val="008000"/>
                </a:solidFill>
              </a:rPr>
              <a:t>because they resemble Earth, “terra-” means “Earth”</a:t>
            </a:r>
          </a:p>
        </p:txBody>
      </p:sp>
    </p:spTree>
    <p:extLst>
      <p:ext uri="{BB962C8B-B14F-4D97-AF65-F5344CB8AC3E}">
        <p14:creationId xmlns:p14="http://schemas.microsoft.com/office/powerpoint/2010/main" val="2121380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93A2EE-8C38-8345-BA76-2CAE4D26F4D6}" type="slidenum">
              <a:rPr lang="en-US" altLang="en-US"/>
              <a:pPr eaLnBrk="1" hangingPunct="1"/>
              <a:t>9</a:t>
            </a:fld>
            <a:endParaRPr lang="en-US" altLang="en-US"/>
          </a:p>
        </p:txBody>
      </p:sp>
      <p:sp>
        <p:nvSpPr>
          <p:cNvPr id="8195" name="Rectangle 2"/>
          <p:cNvSpPr>
            <a:spLocks noGrp="1" noChangeArrowheads="1"/>
          </p:cNvSpPr>
          <p:nvPr>
            <p:ph type="title"/>
          </p:nvPr>
        </p:nvSpPr>
        <p:spPr/>
        <p:txBody>
          <a:bodyPr>
            <a:normAutofit fontScale="90000"/>
          </a:bodyPr>
          <a:lstStyle/>
          <a:p>
            <a:pPr eaLnBrk="1" hangingPunct="1"/>
            <a:r>
              <a:rPr lang="en-US" altLang="en-US" sz="9600" b="1">
                <a:solidFill>
                  <a:srgbClr val="CC3300"/>
                </a:solidFill>
              </a:rPr>
              <a:t>Mercury</a:t>
            </a:r>
          </a:p>
        </p:txBody>
      </p:sp>
      <p:sp>
        <p:nvSpPr>
          <p:cNvPr id="8196" name="Rectangle 3"/>
          <p:cNvSpPr>
            <a:spLocks noGrp="1" noChangeArrowheads="1"/>
          </p:cNvSpPr>
          <p:nvPr>
            <p:ph type="body" idx="1"/>
          </p:nvPr>
        </p:nvSpPr>
        <p:spPr/>
        <p:txBody>
          <a:bodyPr>
            <a:normAutofit lnSpcReduction="10000"/>
          </a:bodyPr>
          <a:lstStyle/>
          <a:p>
            <a:pPr eaLnBrk="1" hangingPunct="1">
              <a:lnSpc>
                <a:spcPct val="90000"/>
              </a:lnSpc>
            </a:pPr>
            <a:r>
              <a:rPr lang="en-US" altLang="en-US" sz="3600" b="1" dirty="0">
                <a:solidFill>
                  <a:schemeClr val="accent2"/>
                </a:solidFill>
              </a:rPr>
              <a:t>Size-</a:t>
            </a:r>
            <a:r>
              <a:rPr lang="en-US" altLang="en-US" b="1" dirty="0">
                <a:solidFill>
                  <a:schemeClr val="accent2"/>
                </a:solidFill>
              </a:rPr>
              <a:t> </a:t>
            </a:r>
            <a:r>
              <a:rPr lang="en-US" altLang="en-US" b="1" dirty="0" smtClean="0">
                <a:solidFill>
                  <a:schemeClr val="accent2"/>
                </a:solidFill>
              </a:rPr>
              <a:t>______________________of </a:t>
            </a:r>
            <a:r>
              <a:rPr lang="en-US" altLang="en-US" b="1" dirty="0">
                <a:solidFill>
                  <a:schemeClr val="accent2"/>
                </a:solidFill>
              </a:rPr>
              <a:t>Earth’s diameter </a:t>
            </a:r>
          </a:p>
          <a:p>
            <a:pPr eaLnBrk="1" hangingPunct="1">
              <a:lnSpc>
                <a:spcPct val="90000"/>
              </a:lnSpc>
              <a:buFontTx/>
              <a:buNone/>
            </a:pPr>
            <a:r>
              <a:rPr lang="en-US" altLang="en-US" b="1" dirty="0">
                <a:solidFill>
                  <a:schemeClr val="accent2"/>
                </a:solidFill>
              </a:rPr>
              <a:t>   it is 4878 km</a:t>
            </a:r>
          </a:p>
          <a:p>
            <a:pPr eaLnBrk="1" hangingPunct="1">
              <a:lnSpc>
                <a:spcPct val="90000"/>
              </a:lnSpc>
            </a:pPr>
            <a:r>
              <a:rPr lang="en-US" altLang="en-US" sz="3600" b="1" dirty="0">
                <a:solidFill>
                  <a:schemeClr val="accent2"/>
                </a:solidFill>
              </a:rPr>
              <a:t>Distance from sun-</a:t>
            </a:r>
            <a:r>
              <a:rPr lang="en-US" altLang="en-US" b="1" dirty="0">
                <a:solidFill>
                  <a:schemeClr val="accent2"/>
                </a:solidFill>
              </a:rPr>
              <a:t> about 39% of Earth’s distance it is 58,000,000 km</a:t>
            </a:r>
          </a:p>
          <a:p>
            <a:pPr eaLnBrk="1" hangingPunct="1">
              <a:lnSpc>
                <a:spcPct val="90000"/>
              </a:lnSpc>
            </a:pPr>
            <a:r>
              <a:rPr lang="en-US" altLang="en-US" sz="3600" b="1" dirty="0">
                <a:solidFill>
                  <a:schemeClr val="accent2"/>
                </a:solidFill>
              </a:rPr>
              <a:t>Surface-</a:t>
            </a:r>
            <a:r>
              <a:rPr lang="en-US" altLang="en-US" b="1" dirty="0">
                <a:solidFill>
                  <a:schemeClr val="accent2"/>
                </a:solidFill>
              </a:rPr>
              <a:t> </a:t>
            </a:r>
            <a:r>
              <a:rPr lang="en-US" altLang="en-US" b="1" dirty="0" smtClean="0">
                <a:solidFill>
                  <a:schemeClr val="accent2"/>
                </a:solidFill>
              </a:rPr>
              <a:t>_________________, ___________________________covered </a:t>
            </a:r>
            <a:r>
              <a:rPr lang="en-US" altLang="en-US" b="1" dirty="0">
                <a:solidFill>
                  <a:schemeClr val="accent2"/>
                </a:solidFill>
              </a:rPr>
              <a:t>with many </a:t>
            </a:r>
            <a:r>
              <a:rPr lang="en-US" altLang="en-US" b="1" dirty="0" smtClean="0">
                <a:solidFill>
                  <a:schemeClr val="accent2"/>
                </a:solidFill>
              </a:rPr>
              <a:t>___________________and _________________________</a:t>
            </a:r>
            <a:endParaRPr lang="en-US" altLang="en-US" b="1" dirty="0">
              <a:solidFill>
                <a:schemeClr val="accent2"/>
              </a:solidFill>
            </a:endParaRPr>
          </a:p>
          <a:p>
            <a:pPr eaLnBrk="1" hangingPunct="1">
              <a:lnSpc>
                <a:spcPct val="90000"/>
              </a:lnSpc>
            </a:pPr>
            <a:r>
              <a:rPr lang="en-US" altLang="en-US" sz="3600" b="1" dirty="0">
                <a:solidFill>
                  <a:schemeClr val="accent2"/>
                </a:solidFill>
              </a:rPr>
              <a:t>Atmosphere-</a:t>
            </a:r>
            <a:r>
              <a:rPr lang="en-US" altLang="en-US" b="1" dirty="0">
                <a:solidFill>
                  <a:schemeClr val="accent2"/>
                </a:solidFill>
              </a:rPr>
              <a:t> </a:t>
            </a:r>
            <a:r>
              <a:rPr lang="en-US" altLang="en-US" b="1" dirty="0" smtClean="0">
                <a:solidFill>
                  <a:schemeClr val="accent2"/>
                </a:solidFill>
              </a:rPr>
              <a:t>_________________________, </a:t>
            </a:r>
            <a:r>
              <a:rPr lang="en-US" altLang="en-US" b="1" dirty="0">
                <a:solidFill>
                  <a:schemeClr val="accent2"/>
                </a:solidFill>
              </a:rPr>
              <a:t>some </a:t>
            </a:r>
            <a:r>
              <a:rPr lang="en-US" altLang="en-US" b="1" dirty="0" smtClean="0">
                <a:solidFill>
                  <a:schemeClr val="accent2"/>
                </a:solidFill>
              </a:rPr>
              <a:t>_____________________________and </a:t>
            </a:r>
            <a:r>
              <a:rPr lang="en-US" altLang="en-US" b="1" dirty="0">
                <a:solidFill>
                  <a:schemeClr val="accent2"/>
                </a:solidFill>
              </a:rPr>
              <a:t>other gases</a:t>
            </a:r>
          </a:p>
        </p:txBody>
      </p:sp>
      <p:sp>
        <p:nvSpPr>
          <p:cNvPr id="8197" name="Rectangle 4"/>
          <p:cNvSpPr>
            <a:spLocks noChangeArrowheads="1"/>
          </p:cNvSpPr>
          <p:nvPr/>
        </p:nvSpPr>
        <p:spPr bwMode="auto">
          <a:xfrm>
            <a:off x="1981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spcBef>
                <a:spcPct val="20000"/>
              </a:spcBef>
              <a:buFontTx/>
              <a:buChar char="•"/>
            </a:pPr>
            <a:endParaRPr lang="en-US" altLang="en-US" sz="2400"/>
          </a:p>
        </p:txBody>
      </p:sp>
    </p:spTree>
    <p:extLst>
      <p:ext uri="{BB962C8B-B14F-4D97-AF65-F5344CB8AC3E}">
        <p14:creationId xmlns:p14="http://schemas.microsoft.com/office/powerpoint/2010/main" val="1519749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2873</TotalTime>
  <Words>2073</Words>
  <Application>Microsoft Macintosh PowerPoint</Application>
  <PresentationFormat>Widescreen</PresentationFormat>
  <Paragraphs>296</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Calibri Light</vt:lpstr>
      <vt:lpstr>Arial</vt:lpstr>
      <vt:lpstr>Calibri</vt:lpstr>
      <vt:lpstr>Comic Sans MS</vt:lpstr>
      <vt:lpstr>Copperplate Gothic Bold</vt:lpstr>
      <vt:lpstr>Times</vt:lpstr>
      <vt:lpstr>Office Theme</vt:lpstr>
      <vt:lpstr>The Solar System</vt:lpstr>
      <vt:lpstr>PowerPoint Presentation</vt:lpstr>
      <vt:lpstr>PowerPoint Presentation</vt:lpstr>
      <vt:lpstr>Another perspective</vt:lpstr>
      <vt:lpstr>Sun</vt:lpstr>
      <vt:lpstr>Nuclear Fusion in the Sun</vt:lpstr>
      <vt:lpstr>The Inner Planets</vt:lpstr>
      <vt:lpstr> Characteristics of the Inner Planets</vt:lpstr>
      <vt:lpstr>Mercury</vt:lpstr>
      <vt:lpstr>Mercury(cont’d)</vt:lpstr>
      <vt:lpstr>Mercury</vt:lpstr>
      <vt:lpstr>Venus</vt:lpstr>
      <vt:lpstr>Venus (cont’d)</vt:lpstr>
      <vt:lpstr>Venus (cont’d)</vt:lpstr>
      <vt:lpstr>Venus (cont’d)</vt:lpstr>
      <vt:lpstr>Venus</vt:lpstr>
      <vt:lpstr>Earth</vt:lpstr>
      <vt:lpstr>Earth</vt:lpstr>
      <vt:lpstr>Earth</vt:lpstr>
      <vt:lpstr>Mars</vt:lpstr>
      <vt:lpstr>Mars</vt:lpstr>
      <vt:lpstr>Mars continued</vt:lpstr>
      <vt:lpstr>Mars</vt:lpstr>
      <vt:lpstr>The Outer Planets</vt:lpstr>
      <vt:lpstr>Characteristics of The Outer Planets</vt:lpstr>
      <vt:lpstr>Characteristics of The Outer Planets</vt:lpstr>
      <vt:lpstr>Jupiter</vt:lpstr>
      <vt:lpstr>Jupiter continued</vt:lpstr>
      <vt:lpstr>Jupiter continued</vt:lpstr>
      <vt:lpstr>Jupiter</vt:lpstr>
      <vt:lpstr>Saturn</vt:lpstr>
      <vt:lpstr>Saturn continued</vt:lpstr>
      <vt:lpstr>Saturn continued</vt:lpstr>
      <vt:lpstr>Saturn</vt:lpstr>
      <vt:lpstr>Uranus</vt:lpstr>
      <vt:lpstr>Uranus continued</vt:lpstr>
      <vt:lpstr>Uranus continued</vt:lpstr>
      <vt:lpstr>Uranus</vt:lpstr>
      <vt:lpstr>Neptune</vt:lpstr>
      <vt:lpstr>Neptune continued</vt:lpstr>
      <vt:lpstr>Neptune continued</vt:lpstr>
      <vt:lpstr>Neptune</vt:lpstr>
      <vt:lpstr>Pluto</vt:lpstr>
      <vt:lpstr>Pluto continued</vt:lpstr>
      <vt:lpstr>Pluto</vt:lpstr>
      <vt:lpstr>The Dwarf Planets</vt:lpstr>
      <vt:lpstr>The Dwarf Planets and their Moons</vt:lpstr>
      <vt:lpstr>Planets and Dwarf Planets compared</vt:lpstr>
      <vt:lpstr>Background info on Dwarf Planets</vt:lpstr>
      <vt:lpstr>Background info on Dwarf Planets continued</vt:lpstr>
      <vt:lpstr>Additional Sources</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Solar System</dc:title>
  <dc:creator>Benita Cyriac</dc:creator>
  <cp:lastModifiedBy>Benita Cyriac</cp:lastModifiedBy>
  <cp:revision>25</cp:revision>
  <cp:lastPrinted>2017-02-17T11:47:12Z</cp:lastPrinted>
  <dcterms:created xsi:type="dcterms:W3CDTF">2017-01-30T10:43:18Z</dcterms:created>
  <dcterms:modified xsi:type="dcterms:W3CDTF">2017-02-17T11:47:25Z</dcterms:modified>
</cp:coreProperties>
</file>