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handoutMasterIdLst>
    <p:handoutMasterId r:id="rId23"/>
  </p:handoutMasterIdLst>
  <p:sldIdLst>
    <p:sldId id="260" r:id="rId2"/>
    <p:sldId id="261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74" r:id="rId16"/>
    <p:sldId id="275" r:id="rId17"/>
    <p:sldId id="276" r:id="rId18"/>
    <p:sldId id="277" r:id="rId19"/>
    <p:sldId id="278" r:id="rId20"/>
    <p:sldId id="279" r:id="rId21"/>
    <p:sldId id="280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9"/>
    <p:restoredTop sz="92500"/>
  </p:normalViewPr>
  <p:slideViewPr>
    <p:cSldViewPr snapToGrid="0" snapToObjects="1">
      <p:cViewPr varScale="1">
        <p:scale>
          <a:sx n="59" d="100"/>
          <a:sy n="59" d="100"/>
        </p:scale>
        <p:origin x="304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handoutMaster" Target="handoutMasters/handoutMaster1.xml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26" Type="http://schemas.openxmlformats.org/officeDocument/2006/relationships/theme" Target="theme/theme1.xml"/><Relationship Id="rId27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61BD13-9AFB-9E4A-811E-DB0D337D0979}" type="datetimeFigureOut">
              <a:rPr lang="en-US" smtClean="0"/>
              <a:t>3/6/17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B4A4E2-7E0B-1646-BEA8-4FD0E9D50C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792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46975-C964-2248-A2B3-5014DB285442}" type="datetimeFigureOut">
              <a:rPr lang="en-US" smtClean="0"/>
              <a:t>3/6/17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9CF96-0F0E-8341-A319-A6B77C2C5A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79846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46975-C964-2248-A2B3-5014DB285442}" type="datetimeFigureOut">
              <a:rPr lang="en-US" smtClean="0"/>
              <a:t>3/6/17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9CF96-0F0E-8341-A319-A6B77C2C5A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2277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46975-C964-2248-A2B3-5014DB285442}" type="datetimeFigureOut">
              <a:rPr lang="en-US" smtClean="0"/>
              <a:t>3/6/17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9CF96-0F0E-8341-A319-A6B77C2C5A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7119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46975-C964-2248-A2B3-5014DB285442}" type="datetimeFigureOut">
              <a:rPr lang="en-US" smtClean="0"/>
              <a:t>3/6/17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9CF96-0F0E-8341-A319-A6B77C2C5A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26824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46975-C964-2248-A2B3-5014DB285442}" type="datetimeFigureOut">
              <a:rPr lang="en-US" smtClean="0"/>
              <a:t>3/6/17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9CF96-0F0E-8341-A319-A6B77C2C5A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6117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46975-C964-2248-A2B3-5014DB285442}" type="datetimeFigureOut">
              <a:rPr lang="en-US" smtClean="0"/>
              <a:t>3/6/17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9CF96-0F0E-8341-A319-A6B77C2C5A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86225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46975-C964-2248-A2B3-5014DB285442}" type="datetimeFigureOut">
              <a:rPr lang="en-US" smtClean="0"/>
              <a:t>3/6/17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9CF96-0F0E-8341-A319-A6B77C2C5A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570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46975-C964-2248-A2B3-5014DB285442}" type="datetimeFigureOut">
              <a:rPr lang="en-US" smtClean="0"/>
              <a:t>3/6/17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9CF96-0F0E-8341-A319-A6B77C2C5A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9795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46975-C964-2248-A2B3-5014DB285442}" type="datetimeFigureOut">
              <a:rPr lang="en-US" smtClean="0"/>
              <a:t>3/6/17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9CF96-0F0E-8341-A319-A6B77C2C5A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43406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46975-C964-2248-A2B3-5014DB285442}" type="datetimeFigureOut">
              <a:rPr lang="en-US" smtClean="0"/>
              <a:t>3/6/17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9CF96-0F0E-8341-A319-A6B77C2C5A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8128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46975-C964-2248-A2B3-5014DB285442}" type="datetimeFigureOut">
              <a:rPr lang="en-US" smtClean="0"/>
              <a:t>3/6/17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9CF96-0F0E-8341-A319-A6B77C2C5A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7250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E46975-C964-2248-A2B3-5014DB285442}" type="datetimeFigureOut">
              <a:rPr lang="en-US" smtClean="0"/>
              <a:t>3/6/17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49CF96-0F0E-8341-A319-A6B77C2C5A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56084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e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e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-12246"/>
            <a:ext cx="9144000" cy="2387600"/>
          </a:xfrm>
        </p:spPr>
        <p:txBody>
          <a:bodyPr/>
          <a:lstStyle/>
          <a:p>
            <a:r>
              <a:rPr lang="en-US" dirty="0" smtClean="0"/>
              <a:t>The Skin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Picture 2" descr="https://html.slidesharecdn.com/skin-integumentary-system-ppt4449/images/95/slide-001-638.jpg?cb=142267052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7434" y="2375354"/>
            <a:ext cx="6076950" cy="4562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02101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5924" y="566057"/>
            <a:ext cx="11911914" cy="5610906"/>
          </a:xfrm>
        </p:spPr>
        <p:txBody>
          <a:bodyPr>
            <a:noAutofit/>
          </a:bodyPr>
          <a:lstStyle/>
          <a:p>
            <a:r>
              <a:rPr lang="en-US" sz="3600" dirty="0" smtClean="0"/>
              <a:t>Dermis contains lots of </a:t>
            </a:r>
            <a:r>
              <a:rPr lang="en-US" sz="3600" b="1" dirty="0" smtClean="0">
                <a:solidFill>
                  <a:srgbClr val="FF0000"/>
                </a:solidFill>
              </a:rPr>
              <a:t>______________________</a:t>
            </a:r>
          </a:p>
          <a:p>
            <a:pPr lvl="1"/>
            <a:r>
              <a:rPr lang="en-US" sz="3600" dirty="0" smtClean="0"/>
              <a:t>Heat, cold, pain, and pressure</a:t>
            </a:r>
          </a:p>
          <a:p>
            <a:r>
              <a:rPr lang="en-US" sz="3600" b="1" dirty="0" smtClean="0">
                <a:solidFill>
                  <a:srgbClr val="FF0000"/>
                </a:solidFill>
              </a:rPr>
              <a:t>___________________________ </a:t>
            </a:r>
            <a:r>
              <a:rPr lang="en-US" sz="3600" dirty="0" smtClean="0"/>
              <a:t>regulate body temperature</a:t>
            </a:r>
          </a:p>
          <a:p>
            <a:pPr lvl="1"/>
            <a:r>
              <a:rPr lang="en-US" sz="3600" dirty="0" smtClean="0"/>
              <a:t>Expand or contract</a:t>
            </a:r>
          </a:p>
          <a:p>
            <a:r>
              <a:rPr lang="en-US" sz="3600" b="1" dirty="0" smtClean="0">
                <a:solidFill>
                  <a:srgbClr val="FF0000"/>
                </a:solidFill>
              </a:rPr>
              <a:t>____________________________________</a:t>
            </a:r>
          </a:p>
          <a:p>
            <a:pPr lvl="1"/>
            <a:r>
              <a:rPr lang="en-US" sz="3600" dirty="0" smtClean="0"/>
              <a:t>Lubricated, protected, waterproof</a:t>
            </a:r>
          </a:p>
          <a:p>
            <a:r>
              <a:rPr lang="en-US" sz="3600" b="1" dirty="0" smtClean="0">
                <a:solidFill>
                  <a:srgbClr val="FF0000"/>
                </a:solidFill>
              </a:rPr>
              <a:t>_______________________________________</a:t>
            </a:r>
          </a:p>
          <a:p>
            <a:pPr lvl="1"/>
            <a:r>
              <a:rPr lang="en-US" sz="3600" dirty="0" smtClean="0"/>
              <a:t>Cools, protects</a:t>
            </a:r>
          </a:p>
          <a:p>
            <a:r>
              <a:rPr lang="en-US" sz="3600" dirty="0" smtClean="0"/>
              <a:t>Collagen and elastin</a:t>
            </a:r>
          </a:p>
          <a:p>
            <a:r>
              <a:rPr lang="en-US" sz="3600" b="1" dirty="0" smtClean="0">
                <a:solidFill>
                  <a:srgbClr val="FF0000"/>
                </a:solidFill>
              </a:rPr>
              <a:t>________________________</a:t>
            </a:r>
            <a:r>
              <a:rPr lang="en-US" sz="3600" dirty="0" smtClean="0"/>
              <a:t>cells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2529399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Subcutaneous</a:t>
            </a:r>
            <a:r>
              <a:rPr lang="is-IS" dirty="0" smtClean="0"/>
              <a:t>…aka Hypodermis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1914" y="1458097"/>
            <a:ext cx="10871886" cy="4718866"/>
          </a:xfrm>
        </p:spPr>
        <p:txBody>
          <a:bodyPr>
            <a:normAutofit fontScale="92500" lnSpcReduction="10000"/>
          </a:bodyPr>
          <a:lstStyle/>
          <a:p>
            <a:r>
              <a:rPr lang="en-US" sz="4000" dirty="0" smtClean="0"/>
              <a:t>Loose </a:t>
            </a:r>
            <a:r>
              <a:rPr lang="en-US" sz="4000" b="1" dirty="0" smtClean="0">
                <a:solidFill>
                  <a:srgbClr val="FF0000"/>
                </a:solidFill>
              </a:rPr>
              <a:t>_________________________________</a:t>
            </a:r>
          </a:p>
          <a:p>
            <a:r>
              <a:rPr lang="en-US" sz="4000" dirty="0" smtClean="0"/>
              <a:t>Connects the </a:t>
            </a:r>
            <a:r>
              <a:rPr lang="en-US" sz="4000" b="1" dirty="0" smtClean="0">
                <a:solidFill>
                  <a:srgbClr val="FF0000"/>
                </a:solidFill>
              </a:rPr>
              <a:t>________________________________________________________________________________</a:t>
            </a:r>
          </a:p>
          <a:p>
            <a:r>
              <a:rPr lang="en-US" sz="4000" b="1" dirty="0" smtClean="0">
                <a:solidFill>
                  <a:srgbClr val="FF0000"/>
                </a:solidFill>
              </a:rPr>
              <a:t>__________________________________</a:t>
            </a:r>
          </a:p>
          <a:p>
            <a:r>
              <a:rPr lang="en-US" sz="4000" b="1" dirty="0" smtClean="0">
                <a:solidFill>
                  <a:srgbClr val="FF0000"/>
                </a:solidFill>
              </a:rPr>
              <a:t>_________________________________</a:t>
            </a:r>
          </a:p>
          <a:p>
            <a:r>
              <a:rPr lang="en-US" sz="4000" dirty="0" smtClean="0"/>
              <a:t>Has many </a:t>
            </a:r>
            <a:r>
              <a:rPr lang="en-US" sz="4000" b="1" dirty="0" smtClean="0">
                <a:solidFill>
                  <a:srgbClr val="FF0000"/>
                </a:solidFill>
              </a:rPr>
              <a:t>______________________________________________________________________________</a:t>
            </a:r>
            <a:endParaRPr lang="en-US" sz="4000" b="1" dirty="0">
              <a:solidFill>
                <a:srgbClr val="FF0000"/>
              </a:solidFill>
            </a:endParaRPr>
          </a:p>
        </p:txBody>
      </p:sp>
      <p:pic>
        <p:nvPicPr>
          <p:cNvPr id="16" name="Picture 12" descr="https://html.slidesharecdn.com/skin-integumentary-system-ppt4449/images/95/slide-011-1024.jpg?cb=1422670526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370" r="39509"/>
          <a:stretch/>
        </p:blipFill>
        <p:spPr bwMode="auto">
          <a:xfrm>
            <a:off x="9341708" y="4184412"/>
            <a:ext cx="2578443" cy="2673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849505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67279"/>
            <a:ext cx="10515600" cy="4351338"/>
          </a:xfrm>
        </p:spPr>
        <p:txBody>
          <a:bodyPr>
            <a:noAutofit/>
          </a:bodyPr>
          <a:lstStyle/>
          <a:p>
            <a:endParaRPr lang="en-US" sz="3200" dirty="0" smtClean="0"/>
          </a:p>
          <a:p>
            <a:endParaRPr lang="en-US" sz="3200" dirty="0"/>
          </a:p>
          <a:p>
            <a:endParaRPr lang="en-US" sz="3200" dirty="0"/>
          </a:p>
          <a:p>
            <a:r>
              <a:rPr lang="en-US" sz="3200" dirty="0" smtClean="0"/>
              <a:t>Fat cells </a:t>
            </a:r>
            <a:r>
              <a:rPr lang="en-US" sz="3200" b="1" dirty="0" smtClean="0">
                <a:solidFill>
                  <a:srgbClr val="FF0000"/>
                </a:solidFill>
              </a:rPr>
              <a:t>____________________________</a:t>
            </a:r>
            <a:r>
              <a:rPr lang="en-US" sz="3200" dirty="0" smtClean="0"/>
              <a:t>after puberty—as your body stores more fat, the number of fat cells remains the same. Each fat cell simply </a:t>
            </a:r>
            <a:r>
              <a:rPr lang="en-US" sz="3200" b="1" dirty="0" smtClean="0">
                <a:solidFill>
                  <a:srgbClr val="FF0000"/>
                </a:solidFill>
              </a:rPr>
              <a:t>________________________________.</a:t>
            </a:r>
          </a:p>
          <a:p>
            <a:r>
              <a:rPr lang="en-US" sz="3200" dirty="0" smtClean="0"/>
              <a:t>Fat cells are large cells that have very little cytoplasm, only 15% cell volume, a small nucleus and one large fat droplet that makes up 85% of cell volume.</a:t>
            </a:r>
            <a:endParaRPr lang="en-US" sz="3200" dirty="0"/>
          </a:p>
        </p:txBody>
      </p:sp>
      <p:pic>
        <p:nvPicPr>
          <p:cNvPr id="43" name="Picture 42" descr="https://html.slidesharecdn.com/skin-integumentary-system-ppt4449/images/95/slide-012-1024.jpg?cb=1422670526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848" r="19420" b="49702"/>
          <a:stretch/>
        </p:blipFill>
        <p:spPr bwMode="auto">
          <a:xfrm>
            <a:off x="3064476" y="-70694"/>
            <a:ext cx="5570544" cy="30759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735450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-12246"/>
            <a:ext cx="9144000" cy="2387600"/>
          </a:xfrm>
        </p:spPr>
        <p:txBody>
          <a:bodyPr/>
          <a:lstStyle/>
          <a:p>
            <a:r>
              <a:rPr lang="en-US" dirty="0" smtClean="0"/>
              <a:t>Diseases of the Skin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Picture 2" descr="https://html.slidesharecdn.com/skin-integumentary-system-ppt4449/images/95/slide-001-638.jpg?cb=142267052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7434" y="2375354"/>
            <a:ext cx="6076950" cy="4562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21199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US" dirty="0" smtClean="0"/>
              <a:t>Diseases of the Skin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3657" y="1262743"/>
            <a:ext cx="11364686" cy="5312228"/>
          </a:xfrm>
        </p:spPr>
        <p:txBody>
          <a:bodyPr>
            <a:normAutofit/>
          </a:bodyPr>
          <a:lstStyle/>
          <a:p>
            <a:r>
              <a:rPr lang="en-US" sz="3600" dirty="0" smtClean="0"/>
              <a:t>1.) </a:t>
            </a:r>
            <a:r>
              <a:rPr lang="en-US" sz="3600" b="1" dirty="0" smtClean="0">
                <a:solidFill>
                  <a:srgbClr val="FF0000"/>
                </a:solidFill>
              </a:rPr>
              <a:t>________________________-</a:t>
            </a:r>
            <a:r>
              <a:rPr lang="en-US" sz="3600" dirty="0" smtClean="0"/>
              <a:t>a </a:t>
            </a:r>
            <a:r>
              <a:rPr lang="en-US" sz="3600" dirty="0" smtClean="0"/>
              <a:t>common and chronic disorder of the sebaceous glands</a:t>
            </a:r>
          </a:p>
          <a:p>
            <a:r>
              <a:rPr lang="en-US" sz="3600" dirty="0" smtClean="0"/>
              <a:t>2.) </a:t>
            </a:r>
            <a:r>
              <a:rPr lang="en-US" sz="3600" b="1" dirty="0" smtClean="0">
                <a:solidFill>
                  <a:srgbClr val="FF0000"/>
                </a:solidFill>
              </a:rPr>
              <a:t>__________________________________- </a:t>
            </a:r>
            <a:r>
              <a:rPr lang="en-US" sz="3600" dirty="0" smtClean="0"/>
              <a:t>a </a:t>
            </a:r>
            <a:r>
              <a:rPr lang="en-US" sz="3600" dirty="0" smtClean="0"/>
              <a:t>contagious fungal infection of the epidermis</a:t>
            </a:r>
          </a:p>
          <a:p>
            <a:r>
              <a:rPr lang="en-US" sz="3600" dirty="0" smtClean="0"/>
              <a:t>3.) </a:t>
            </a:r>
            <a:r>
              <a:rPr lang="en-US" sz="3600" b="1" dirty="0" smtClean="0">
                <a:solidFill>
                  <a:srgbClr val="FF0000"/>
                </a:solidFill>
              </a:rPr>
              <a:t>___________________________- </a:t>
            </a:r>
            <a:r>
              <a:rPr lang="en-US" sz="3600" dirty="0" smtClean="0"/>
              <a:t>a </a:t>
            </a:r>
            <a:r>
              <a:rPr lang="en-US" sz="3600" dirty="0" smtClean="0"/>
              <a:t>nonspecific inflammation of the skin</a:t>
            </a:r>
          </a:p>
          <a:p>
            <a:r>
              <a:rPr lang="en-US" sz="3600" dirty="0" smtClean="0"/>
              <a:t>4.) </a:t>
            </a:r>
            <a:r>
              <a:rPr lang="en-US" sz="3600" b="1" dirty="0" smtClean="0">
                <a:solidFill>
                  <a:srgbClr val="FF0000"/>
                </a:solidFill>
              </a:rPr>
              <a:t>______________________________- </a:t>
            </a:r>
            <a:r>
              <a:rPr lang="en-US" sz="3600" dirty="0" smtClean="0"/>
              <a:t>the </a:t>
            </a:r>
            <a:r>
              <a:rPr lang="en-US" sz="3600" dirty="0" smtClean="0"/>
              <a:t>chronic inflammatory skin disease. Cause unknown. No definitive treatment.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40123123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0485" y="-222704"/>
            <a:ext cx="10515600" cy="1325563"/>
          </a:xfrm>
        </p:spPr>
        <p:txBody>
          <a:bodyPr/>
          <a:lstStyle/>
          <a:p>
            <a:r>
              <a:rPr lang="en-US" dirty="0" smtClean="0"/>
              <a:t>Acne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771" y="632979"/>
            <a:ext cx="11332027" cy="4744558"/>
          </a:xfrm>
        </p:spPr>
        <p:txBody>
          <a:bodyPr>
            <a:normAutofit fontScale="92500" lnSpcReduction="10000"/>
          </a:bodyPr>
          <a:lstStyle/>
          <a:p>
            <a:r>
              <a:rPr lang="en-US" sz="3600" dirty="0" smtClean="0"/>
              <a:t>Fine hair follicles become </a:t>
            </a:r>
            <a:r>
              <a:rPr lang="en-US" sz="3600" b="1" dirty="0" smtClean="0">
                <a:solidFill>
                  <a:srgbClr val="FF0000"/>
                </a:solidFill>
              </a:rPr>
              <a:t>_____________________________________________________________________________</a:t>
            </a:r>
            <a:r>
              <a:rPr lang="en-US" sz="3600" dirty="0" smtClean="0"/>
              <a:t>(</a:t>
            </a:r>
            <a:r>
              <a:rPr lang="en-US" sz="3600" dirty="0" smtClean="0"/>
              <a:t>oily matter)</a:t>
            </a:r>
          </a:p>
          <a:p>
            <a:r>
              <a:rPr lang="en-US" sz="3600" dirty="0" smtClean="0"/>
              <a:t>Mixture of oil and cells allows </a:t>
            </a:r>
            <a:r>
              <a:rPr lang="en-US" sz="3600" b="1" dirty="0" smtClean="0">
                <a:solidFill>
                  <a:srgbClr val="FF0000"/>
                </a:solidFill>
              </a:rPr>
              <a:t>________________________________________________________________________________________</a:t>
            </a:r>
            <a:endParaRPr lang="en-US" sz="3600" b="1" dirty="0" smtClean="0">
              <a:solidFill>
                <a:srgbClr val="FF0000"/>
              </a:solidFill>
            </a:endParaRPr>
          </a:p>
          <a:p>
            <a:r>
              <a:rPr lang="en-US" sz="3600" b="1" dirty="0" smtClean="0">
                <a:solidFill>
                  <a:srgbClr val="FF0000"/>
                </a:solidFill>
              </a:rPr>
              <a:t>____________________________________________</a:t>
            </a:r>
            <a:r>
              <a:rPr lang="en-US" sz="3600" dirty="0" smtClean="0"/>
              <a:t>and </a:t>
            </a:r>
            <a:r>
              <a:rPr lang="en-US" sz="3600" dirty="0" smtClean="0"/>
              <a:t>attract white blood cells that </a:t>
            </a:r>
            <a:r>
              <a:rPr lang="en-US" sz="3600" b="1" dirty="0" smtClean="0">
                <a:solidFill>
                  <a:srgbClr val="FF0000"/>
                </a:solidFill>
              </a:rPr>
              <a:t>________________________________________________________________________________________________</a:t>
            </a:r>
            <a:endParaRPr lang="en-US" sz="3600" b="1" dirty="0">
              <a:solidFill>
                <a:srgbClr val="FF0000"/>
              </a:solidFill>
            </a:endParaRPr>
          </a:p>
        </p:txBody>
      </p:sp>
      <p:pic>
        <p:nvPicPr>
          <p:cNvPr id="20" name="Picture 16" descr="https://html.slidesharecdn.com/skin-integumentary-system-ppt4449/images/95/slide-015-1024.jpg?cb=1422670526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66" r="56920" b="51489"/>
          <a:stretch/>
        </p:blipFill>
        <p:spPr bwMode="auto">
          <a:xfrm>
            <a:off x="620485" y="5094514"/>
            <a:ext cx="2473231" cy="16852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16" descr="https://html.slidesharecdn.com/skin-integumentary-system-ppt4449/images/95/slide-015-1024.jpg?cb=1422670526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66" t="47322" r="56920" b="5655"/>
          <a:stretch/>
        </p:blipFill>
        <p:spPr bwMode="auto">
          <a:xfrm>
            <a:off x="9442605" y="4599039"/>
            <a:ext cx="2292194" cy="19954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8776087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1629" y="-41049"/>
            <a:ext cx="10515600" cy="1325563"/>
          </a:xfrm>
        </p:spPr>
        <p:txBody>
          <a:bodyPr/>
          <a:lstStyle/>
          <a:p>
            <a:r>
              <a:rPr lang="en-US" dirty="0" smtClean="0"/>
              <a:t>Athlete’s Foot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399" y="1284514"/>
            <a:ext cx="11713029" cy="4892449"/>
          </a:xfrm>
        </p:spPr>
        <p:txBody>
          <a:bodyPr>
            <a:normAutofit/>
          </a:bodyPr>
          <a:lstStyle/>
          <a:p>
            <a:r>
              <a:rPr lang="en-US" sz="3200" dirty="0" smtClean="0"/>
              <a:t>Also known as </a:t>
            </a:r>
            <a:r>
              <a:rPr lang="en-US" sz="3200" b="1" dirty="0" smtClean="0">
                <a:solidFill>
                  <a:srgbClr val="FF0000"/>
                </a:solidFill>
              </a:rPr>
              <a:t>_____________________________________</a:t>
            </a:r>
            <a:endParaRPr lang="en-US" sz="3200" b="1" dirty="0" smtClean="0">
              <a:solidFill>
                <a:srgbClr val="FF0000"/>
              </a:solidFill>
            </a:endParaRPr>
          </a:p>
          <a:p>
            <a:r>
              <a:rPr lang="en-US" sz="3200" b="1" dirty="0" smtClean="0">
                <a:solidFill>
                  <a:srgbClr val="FF0000"/>
                </a:solidFill>
              </a:rPr>
              <a:t>______________________________________________________________________</a:t>
            </a:r>
            <a:r>
              <a:rPr lang="en-US" sz="3200" dirty="0" smtClean="0"/>
              <a:t>on </a:t>
            </a:r>
            <a:r>
              <a:rPr lang="en-US" sz="3200" dirty="0" smtClean="0"/>
              <a:t>human skin, especially the feet. </a:t>
            </a:r>
          </a:p>
          <a:p>
            <a:r>
              <a:rPr lang="en-US" sz="3200" dirty="0" smtClean="0"/>
              <a:t>It </a:t>
            </a:r>
            <a:r>
              <a:rPr lang="en-US" sz="3200" b="1" dirty="0" smtClean="0">
                <a:solidFill>
                  <a:srgbClr val="FF0000"/>
                </a:solidFill>
              </a:rPr>
              <a:t>________________________________________________________________________________________________</a:t>
            </a:r>
            <a:r>
              <a:rPr lang="en-US" sz="3200" dirty="0" smtClean="0"/>
              <a:t>. </a:t>
            </a:r>
            <a:r>
              <a:rPr lang="en-US" sz="3200" dirty="0" smtClean="0"/>
              <a:t>A foot inside a show is the perfect place for the fungus to grow.</a:t>
            </a:r>
          </a:p>
        </p:txBody>
      </p:sp>
      <p:pic>
        <p:nvPicPr>
          <p:cNvPr id="21" name="Picture 17" descr="https://html.slidesharecdn.com/skin-integumentary-system-ppt4449/images/95/slide-016-1024.jpg?cb=1422670526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595" r="55134" b="39583"/>
          <a:stretch/>
        </p:blipFill>
        <p:spPr bwMode="auto">
          <a:xfrm>
            <a:off x="8545286" y="4606281"/>
            <a:ext cx="3494314" cy="20340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3646003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89242"/>
            <a:ext cx="10515600" cy="1325563"/>
          </a:xfrm>
        </p:spPr>
        <p:txBody>
          <a:bodyPr/>
          <a:lstStyle/>
          <a:p>
            <a:r>
              <a:rPr lang="en-US" dirty="0" smtClean="0"/>
              <a:t>Dermatitis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799" y="1032442"/>
            <a:ext cx="11157857" cy="4351338"/>
          </a:xfrm>
        </p:spPr>
        <p:txBody>
          <a:bodyPr>
            <a:normAutofit/>
          </a:bodyPr>
          <a:lstStyle/>
          <a:p>
            <a:r>
              <a:rPr lang="en-US" sz="3200" dirty="0" smtClean="0"/>
              <a:t>Contact dermatitis is characterized by </a:t>
            </a:r>
            <a:r>
              <a:rPr lang="en-US" sz="3200" dirty="0" smtClean="0">
                <a:solidFill>
                  <a:srgbClr val="FF0000"/>
                </a:solidFill>
              </a:rPr>
              <a:t>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  <a:endParaRPr lang="en-US" sz="3200" dirty="0" smtClean="0"/>
          </a:p>
          <a:p>
            <a:r>
              <a:rPr lang="en-US" sz="3200" dirty="0" smtClean="0"/>
              <a:t>Irritants include detergents, soaps, disinfectants, fragrances, plants</a:t>
            </a:r>
            <a:endParaRPr lang="en-US" sz="3200" dirty="0"/>
          </a:p>
        </p:txBody>
      </p:sp>
      <p:pic>
        <p:nvPicPr>
          <p:cNvPr id="22" name="Picture 18" descr="https://html.slidesharecdn.com/skin-integumentary-system-ppt4449/images/95/slide-017-1024.jpg?cb=1422670526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95" t="36309" r="51562" b="25894"/>
          <a:stretch/>
        </p:blipFill>
        <p:spPr bwMode="auto">
          <a:xfrm>
            <a:off x="4158343" y="4452473"/>
            <a:ext cx="3788229" cy="24055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4878314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6314" y="-292669"/>
            <a:ext cx="10515600" cy="1325563"/>
          </a:xfrm>
        </p:spPr>
        <p:txBody>
          <a:bodyPr/>
          <a:lstStyle/>
          <a:p>
            <a:r>
              <a:rPr lang="en-US" dirty="0" smtClean="0"/>
              <a:t>Psoriasis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1385" y="1010840"/>
            <a:ext cx="11005457" cy="5483339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______________________________________________</a:t>
            </a:r>
            <a:endParaRPr lang="en-US" sz="3200" b="1" dirty="0" smtClean="0">
              <a:solidFill>
                <a:srgbClr val="FF0000"/>
              </a:solidFill>
            </a:endParaRPr>
          </a:p>
          <a:p>
            <a:r>
              <a:rPr lang="en-US" sz="3200" b="1" dirty="0" smtClean="0">
                <a:solidFill>
                  <a:srgbClr val="FF0000"/>
                </a:solidFill>
              </a:rPr>
              <a:t>______________________________________________</a:t>
            </a:r>
            <a:br>
              <a:rPr lang="en-US" sz="3200" b="1" dirty="0" smtClean="0">
                <a:solidFill>
                  <a:srgbClr val="FF0000"/>
                </a:solidFill>
              </a:rPr>
            </a:br>
            <a:r>
              <a:rPr lang="en-US" sz="3200" dirty="0" smtClean="0"/>
              <a:t>covered by </a:t>
            </a:r>
            <a:r>
              <a:rPr lang="en-US" sz="3200" dirty="0" smtClean="0"/>
              <a:t>a silvery-white scale</a:t>
            </a:r>
          </a:p>
          <a:p>
            <a:r>
              <a:rPr lang="en-US" sz="3200" dirty="0" smtClean="0"/>
              <a:t>The skin often itches, and it may crack </a:t>
            </a:r>
            <a:br>
              <a:rPr lang="en-US" sz="3200" dirty="0" smtClean="0"/>
            </a:br>
            <a:r>
              <a:rPr lang="en-US" sz="3200" dirty="0" smtClean="0"/>
              <a:t>and bleed</a:t>
            </a:r>
          </a:p>
          <a:p>
            <a:r>
              <a:rPr lang="en-US" sz="3200" dirty="0" smtClean="0"/>
              <a:t>More than 4.5 million adults in the U.S. </a:t>
            </a:r>
            <a:br>
              <a:rPr lang="en-US" sz="3200" dirty="0" smtClean="0"/>
            </a:br>
            <a:r>
              <a:rPr lang="en-US" sz="3200" dirty="0" smtClean="0"/>
              <a:t>have been diagnosed with psoriasis.</a:t>
            </a:r>
          </a:p>
          <a:p>
            <a:r>
              <a:rPr lang="en-US" sz="3200" dirty="0" smtClean="0"/>
              <a:t>Your </a:t>
            </a:r>
            <a:r>
              <a:rPr lang="en-US" sz="3200" b="1" dirty="0" smtClean="0">
                <a:solidFill>
                  <a:srgbClr val="FF0000"/>
                </a:solidFill>
              </a:rPr>
              <a:t>______________________________________________________________________________________</a:t>
            </a:r>
            <a:r>
              <a:rPr lang="en-US" sz="3200" dirty="0" smtClean="0"/>
              <a:t>and </a:t>
            </a:r>
            <a:r>
              <a:rPr lang="en-US" sz="3200" dirty="0" smtClean="0"/>
              <a:t>end up 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causing an inflammation</a:t>
            </a:r>
            <a:endParaRPr lang="en-US" sz="3200" dirty="0"/>
          </a:p>
        </p:txBody>
      </p:sp>
      <p:pic>
        <p:nvPicPr>
          <p:cNvPr id="23" name="Picture 19" descr="https://html.slidesharecdn.com/skin-integumentary-system-ppt4449/images/95/slide-018-1024.jpg?cb=1422670526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32" t="8036" r="53571" b="8333"/>
          <a:stretch/>
        </p:blipFill>
        <p:spPr bwMode="auto">
          <a:xfrm>
            <a:off x="9731828" y="693624"/>
            <a:ext cx="2460172" cy="61177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3704113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Skin Cancer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84514"/>
            <a:ext cx="10515600" cy="4892449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________________________________________________________________________________________</a:t>
            </a:r>
            <a:endParaRPr lang="en-US" sz="3600" b="1" dirty="0" smtClean="0">
              <a:solidFill>
                <a:srgbClr val="FF0000"/>
              </a:solidFill>
            </a:endParaRPr>
          </a:p>
          <a:p>
            <a:r>
              <a:rPr lang="en-US" sz="3600" dirty="0" smtClean="0"/>
              <a:t>Associated with </a:t>
            </a:r>
            <a:r>
              <a:rPr lang="en-US" sz="3600" b="1" dirty="0" smtClean="0">
                <a:solidFill>
                  <a:srgbClr val="FF0000"/>
                </a:solidFill>
              </a:rPr>
              <a:t>________________________________________________________________________________________</a:t>
            </a:r>
            <a:endParaRPr lang="en-US" sz="3600" b="1" dirty="0" smtClean="0">
              <a:solidFill>
                <a:srgbClr val="FF0000"/>
              </a:solidFill>
            </a:endParaRPr>
          </a:p>
          <a:p>
            <a:r>
              <a:rPr lang="en-US" sz="3600" dirty="0" smtClean="0"/>
              <a:t>Other factors</a:t>
            </a:r>
          </a:p>
          <a:p>
            <a:pPr lvl="1"/>
            <a:r>
              <a:rPr lang="en-US" sz="3600" b="1" dirty="0" smtClean="0">
                <a:solidFill>
                  <a:srgbClr val="FF0000"/>
                </a:solidFill>
              </a:rPr>
              <a:t>__________________________________________</a:t>
            </a:r>
            <a:endParaRPr lang="en-US" sz="3600" b="1" dirty="0" smtClean="0">
              <a:solidFill>
                <a:srgbClr val="FF0000"/>
              </a:solidFill>
            </a:endParaRPr>
          </a:p>
          <a:p>
            <a:pPr lvl="1"/>
            <a:r>
              <a:rPr lang="en-US" sz="3600" b="1" dirty="0" smtClean="0">
                <a:solidFill>
                  <a:srgbClr val="FF0000"/>
                </a:solidFill>
              </a:rPr>
              <a:t>__________________________________________</a:t>
            </a:r>
            <a:endParaRPr lang="en-US" sz="3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5241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endParaRPr lang="en-US" sz="4000" dirty="0" smtClean="0"/>
          </a:p>
          <a:p>
            <a:endParaRPr lang="en-US" sz="4000" dirty="0"/>
          </a:p>
          <a:p>
            <a:endParaRPr lang="en-US" sz="4000" dirty="0" smtClean="0"/>
          </a:p>
          <a:p>
            <a:r>
              <a:rPr lang="en-US" sz="4000" dirty="0" smtClean="0"/>
              <a:t>Skin is the </a:t>
            </a:r>
            <a:r>
              <a:rPr lang="en-US" sz="4000" b="1" dirty="0" smtClean="0">
                <a:solidFill>
                  <a:srgbClr val="FF0000"/>
                </a:solidFill>
              </a:rPr>
              <a:t>__________________</a:t>
            </a:r>
            <a:r>
              <a:rPr lang="en-US" sz="4000" dirty="0" smtClean="0"/>
              <a:t>organ</a:t>
            </a:r>
          </a:p>
          <a:p>
            <a:r>
              <a:rPr lang="en-US" sz="4000" b="1" dirty="0" smtClean="0">
                <a:solidFill>
                  <a:srgbClr val="FF0000"/>
                </a:solidFill>
              </a:rPr>
              <a:t>__________________</a:t>
            </a:r>
            <a:r>
              <a:rPr lang="en-US" sz="4000" dirty="0" smtClean="0"/>
              <a:t>functions</a:t>
            </a:r>
          </a:p>
          <a:p>
            <a:r>
              <a:rPr lang="en-US" sz="4000" dirty="0" smtClean="0"/>
              <a:t>Integument or </a:t>
            </a:r>
            <a:r>
              <a:rPr lang="en-US" sz="4000" b="1" dirty="0" smtClean="0">
                <a:solidFill>
                  <a:srgbClr val="FF0000"/>
                </a:solidFill>
              </a:rPr>
              <a:t>___________________________</a:t>
            </a:r>
          </a:p>
          <a:p>
            <a:r>
              <a:rPr lang="en-US" sz="4000" dirty="0" smtClean="0"/>
              <a:t>Layers</a:t>
            </a:r>
            <a:endParaRPr lang="en-US" sz="4000" dirty="0"/>
          </a:p>
        </p:txBody>
      </p:sp>
      <p:pic>
        <p:nvPicPr>
          <p:cNvPr id="2051" name="Picture 3" descr="https://html.slidesharecdn.com/skin-integumentary-system-ppt4449/images/95/slide-002-638.jpg?cb=1422670526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4771"/>
          <a:stretch/>
        </p:blipFill>
        <p:spPr bwMode="auto">
          <a:xfrm>
            <a:off x="3614055" y="318746"/>
            <a:ext cx="5900059" cy="26857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00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skin cancer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__________________________________________- </a:t>
            </a:r>
            <a:r>
              <a:rPr lang="en-US" sz="3600" dirty="0" smtClean="0"/>
              <a:t>Most </a:t>
            </a:r>
            <a:r>
              <a:rPr lang="en-US" sz="3600" dirty="0" smtClean="0"/>
              <a:t>common, least dangerous. Starts in the epidermis and extends to the dermis or subcutaneous later. 99% recover.</a:t>
            </a:r>
          </a:p>
          <a:p>
            <a:r>
              <a:rPr lang="en-US" sz="3600" b="1" dirty="0" smtClean="0">
                <a:solidFill>
                  <a:srgbClr val="FF0000"/>
                </a:solidFill>
              </a:rPr>
              <a:t>___________________________________________- </a:t>
            </a:r>
            <a:r>
              <a:rPr lang="en-US" sz="3600" dirty="0" smtClean="0"/>
              <a:t>Starts </a:t>
            </a:r>
            <a:r>
              <a:rPr lang="en-US" sz="3600" dirty="0" smtClean="0"/>
              <a:t>in the epidermis. Occurs most frequently on scalp and lower lip. Grows quickly, can spread to lymph nodes. Chances of recovery are good if caught early.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03783721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4914" y="544286"/>
            <a:ext cx="10678886" cy="5632677"/>
          </a:xfrm>
        </p:spPr>
        <p:txBody>
          <a:bodyPr/>
          <a:lstStyle/>
          <a:p>
            <a:r>
              <a:rPr lang="en-US" sz="3600" dirty="0" smtClean="0">
                <a:solidFill>
                  <a:srgbClr val="FF0000"/>
                </a:solidFill>
              </a:rPr>
              <a:t>__________________________________________________</a:t>
            </a:r>
            <a:r>
              <a:rPr lang="en-US" sz="3600" dirty="0" smtClean="0"/>
              <a:t>– </a:t>
            </a:r>
            <a:r>
              <a:rPr lang="en-US" sz="3600" dirty="0" smtClean="0"/>
              <a:t>occurs in pigmented cells of the skin called </a:t>
            </a:r>
            <a:r>
              <a:rPr lang="en-US" sz="3600" dirty="0" smtClean="0"/>
              <a:t>melanocytes</a:t>
            </a:r>
            <a:br>
              <a:rPr lang="en-US" sz="3600" dirty="0" smtClean="0"/>
            </a:br>
            <a:endParaRPr lang="en-US" sz="3600" dirty="0" smtClean="0"/>
          </a:p>
          <a:p>
            <a:r>
              <a:rPr lang="en-US" sz="3600" dirty="0" smtClean="0"/>
              <a:t>Spreads quickly to other areas. </a:t>
            </a:r>
            <a:r>
              <a:rPr lang="en-US" sz="3600" dirty="0" smtClean="0">
                <a:solidFill>
                  <a:srgbClr val="FF0000"/>
                </a:solidFill>
              </a:rPr>
              <a:t>_________________________________________________</a:t>
            </a:r>
            <a:r>
              <a:rPr lang="en-US" sz="3600" dirty="0" smtClean="0"/>
              <a:t>. </a:t>
            </a:r>
            <a:r>
              <a:rPr lang="en-US" sz="3600" dirty="0" smtClean="0"/>
              <a:t>Treatment is surgical removal and chemotherapy.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08029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Vocabulary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>
            <a:no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________________________</a:t>
            </a:r>
            <a:r>
              <a:rPr lang="en-US" sz="3200" dirty="0" smtClean="0"/>
              <a:t>= Skin</a:t>
            </a:r>
          </a:p>
          <a:p>
            <a:pPr lvl="1"/>
            <a:r>
              <a:rPr lang="en-US" sz="3200" dirty="0" smtClean="0"/>
              <a:t>Dermatology</a:t>
            </a:r>
          </a:p>
          <a:p>
            <a:pPr lvl="2"/>
            <a:r>
              <a:rPr lang="en-US" sz="3200" dirty="0" smtClean="0"/>
              <a:t>Study of skin</a:t>
            </a:r>
          </a:p>
          <a:p>
            <a:pPr lvl="1"/>
            <a:r>
              <a:rPr lang="en-US" sz="3200" dirty="0" smtClean="0"/>
              <a:t>Dermatitis</a:t>
            </a:r>
          </a:p>
          <a:p>
            <a:pPr lvl="1"/>
            <a:r>
              <a:rPr lang="en-US" sz="3200" dirty="0" smtClean="0"/>
              <a:t>Inflammation of skin</a:t>
            </a:r>
          </a:p>
          <a:p>
            <a:r>
              <a:rPr lang="en-US" sz="3200" b="1" dirty="0" smtClean="0">
                <a:solidFill>
                  <a:srgbClr val="FF0000"/>
                </a:solidFill>
              </a:rPr>
              <a:t>_______________________</a:t>
            </a:r>
            <a:r>
              <a:rPr lang="en-US" sz="3200" dirty="0" smtClean="0"/>
              <a:t>= upon</a:t>
            </a:r>
          </a:p>
          <a:p>
            <a:pPr lvl="1"/>
            <a:r>
              <a:rPr lang="en-US" sz="3200" dirty="0" smtClean="0"/>
              <a:t>Epidermis</a:t>
            </a:r>
          </a:p>
          <a:p>
            <a:pPr lvl="2"/>
            <a:r>
              <a:rPr lang="en-US" sz="3200" dirty="0" smtClean="0"/>
              <a:t>Top layer of skin</a:t>
            </a:r>
          </a:p>
          <a:p>
            <a:r>
              <a:rPr lang="en-US" sz="3200" b="1" dirty="0" smtClean="0">
                <a:solidFill>
                  <a:srgbClr val="FF0000"/>
                </a:solidFill>
              </a:rPr>
              <a:t>_______________________</a:t>
            </a:r>
            <a:r>
              <a:rPr lang="en-US" sz="3200" dirty="0" smtClean="0"/>
              <a:t>= pertaining to blood or lots of blood supply</a:t>
            </a:r>
          </a:p>
        </p:txBody>
      </p:sp>
    </p:spTree>
    <p:extLst>
      <p:ext uri="{BB962C8B-B14F-4D97-AF65-F5344CB8AC3E}">
        <p14:creationId xmlns:p14="http://schemas.microsoft.com/office/powerpoint/2010/main" val="2055854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 of Skin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</a:rPr>
              <a:t>__________________</a:t>
            </a:r>
            <a:r>
              <a:rPr lang="en-US" sz="4000" dirty="0" smtClean="0"/>
              <a:t>- protects from germs, dehydration, injury. </a:t>
            </a:r>
            <a:r>
              <a:rPr lang="en-US" sz="4000" b="1" dirty="0" smtClean="0">
                <a:solidFill>
                  <a:srgbClr val="FF0000"/>
                </a:solidFill>
              </a:rPr>
              <a:t>___________________________</a:t>
            </a:r>
            <a:r>
              <a:rPr lang="en-US" sz="4000" dirty="0" smtClean="0"/>
              <a:t>of defense.</a:t>
            </a:r>
          </a:p>
          <a:p>
            <a:r>
              <a:rPr lang="en-US" sz="4000" dirty="0" smtClean="0"/>
              <a:t>Regulates </a:t>
            </a:r>
            <a:r>
              <a:rPr lang="en-US" sz="4000" b="1" dirty="0" smtClean="0">
                <a:solidFill>
                  <a:srgbClr val="FF0000"/>
                </a:solidFill>
              </a:rPr>
              <a:t>_______________________________</a:t>
            </a:r>
          </a:p>
          <a:p>
            <a:r>
              <a:rPr lang="en-US" sz="4000" dirty="0" smtClean="0"/>
              <a:t>Manufactures </a:t>
            </a:r>
            <a:r>
              <a:rPr lang="en-US" sz="4000" b="1" dirty="0" smtClean="0"/>
              <a:t> </a:t>
            </a:r>
            <a:r>
              <a:rPr lang="en-US" sz="4000" b="1" dirty="0" smtClean="0">
                <a:solidFill>
                  <a:srgbClr val="FF0000"/>
                </a:solidFill>
              </a:rPr>
              <a:t>___________________________</a:t>
            </a:r>
          </a:p>
          <a:p>
            <a:r>
              <a:rPr lang="en-US" sz="4000" dirty="0" smtClean="0"/>
              <a:t>Site of many </a:t>
            </a:r>
            <a:r>
              <a:rPr lang="en-US" sz="4000" b="1" dirty="0" smtClean="0"/>
              <a:t> </a:t>
            </a:r>
            <a:r>
              <a:rPr lang="en-US" sz="4000" b="1" dirty="0" smtClean="0">
                <a:solidFill>
                  <a:srgbClr val="FF0000"/>
                </a:solidFill>
              </a:rPr>
              <a:t>____________________________</a:t>
            </a:r>
            <a:endParaRPr lang="en-US" sz="4000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8840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62000"/>
            <a:ext cx="10515600" cy="5414963"/>
          </a:xfrm>
        </p:spPr>
        <p:txBody>
          <a:bodyPr>
            <a:normAutofit/>
          </a:bodyPr>
          <a:lstStyle/>
          <a:p>
            <a:r>
              <a:rPr lang="en-US" sz="4000" dirty="0" smtClean="0"/>
              <a:t>Temporary </a:t>
            </a:r>
            <a:r>
              <a:rPr lang="en-US" sz="4000" b="1" dirty="0" smtClean="0">
                <a:solidFill>
                  <a:srgbClr val="FF0000"/>
                </a:solidFill>
              </a:rPr>
              <a:t>________________________________________________________________________________________________________________________</a:t>
            </a:r>
          </a:p>
          <a:p>
            <a:r>
              <a:rPr lang="en-US" sz="4000" dirty="0" smtClean="0"/>
              <a:t>Protects from </a:t>
            </a:r>
            <a:r>
              <a:rPr lang="en-US" sz="4000" b="1" dirty="0" smtClean="0">
                <a:solidFill>
                  <a:srgbClr val="FF0000"/>
                </a:solidFill>
              </a:rPr>
              <a:t>____________________________</a:t>
            </a:r>
          </a:p>
          <a:p>
            <a:r>
              <a:rPr lang="en-US" sz="4000" dirty="0" smtClean="0"/>
              <a:t>Can </a:t>
            </a:r>
            <a:r>
              <a:rPr lang="en-US" sz="4000" b="1" dirty="0" smtClean="0">
                <a:solidFill>
                  <a:srgbClr val="FF0000"/>
                </a:solidFill>
              </a:rPr>
              <a:t>_______________________________________________________</a:t>
            </a:r>
          </a:p>
          <a:p>
            <a:pPr lvl="1"/>
            <a:r>
              <a:rPr lang="en-US" sz="4000" dirty="0" smtClean="0"/>
              <a:t>Ointment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0697799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Skin- 3 Basic Layers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</a:rPr>
              <a:t>_____________________________-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smtClean="0"/>
              <a:t>epithelial cells with no blood</a:t>
            </a:r>
          </a:p>
          <a:p>
            <a:pPr lvl="1"/>
            <a:r>
              <a:rPr lang="en-US" sz="4000" dirty="0" smtClean="0"/>
              <a:t>Avascular</a:t>
            </a:r>
          </a:p>
          <a:p>
            <a:r>
              <a:rPr lang="en-US" sz="4000" b="1" dirty="0" smtClean="0">
                <a:solidFill>
                  <a:srgbClr val="FF0000"/>
                </a:solidFill>
              </a:rPr>
              <a:t>_____________________________-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smtClean="0"/>
              <a:t>true skin  made of connective tissue and is vascular</a:t>
            </a:r>
          </a:p>
          <a:p>
            <a:r>
              <a:rPr lang="en-US" sz="4000" b="1" dirty="0" smtClean="0">
                <a:solidFill>
                  <a:srgbClr val="FF0000"/>
                </a:solidFill>
              </a:rPr>
              <a:t>_____________________________</a:t>
            </a:r>
            <a:r>
              <a:rPr lang="en-US" sz="4000" dirty="0" smtClean="0"/>
              <a:t>-aka subcutaneous. Attaches integument to muscle.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0590311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One Square Centimeter of Skin Contains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3,000,000 cells</a:t>
            </a:r>
          </a:p>
          <a:p>
            <a:r>
              <a:rPr lang="en-US" sz="3600" dirty="0" smtClean="0"/>
              <a:t>10 hairs</a:t>
            </a:r>
          </a:p>
          <a:p>
            <a:r>
              <a:rPr lang="en-US" sz="3600" dirty="0" smtClean="0"/>
              <a:t>1 yard of blood vessels</a:t>
            </a:r>
          </a:p>
          <a:p>
            <a:r>
              <a:rPr lang="en-US" sz="3600" dirty="0" smtClean="0"/>
              <a:t>4 yards of nerves</a:t>
            </a:r>
            <a:endParaRPr lang="en-US" sz="3600" dirty="0"/>
          </a:p>
          <a:p>
            <a:r>
              <a:rPr lang="en-US" sz="3600" dirty="0" smtClean="0"/>
              <a:t>700 sweat glands</a:t>
            </a:r>
          </a:p>
          <a:p>
            <a:r>
              <a:rPr lang="en-US" sz="3600" dirty="0" smtClean="0"/>
              <a:t>200 nerve endings to record pain</a:t>
            </a:r>
          </a:p>
          <a:p>
            <a:r>
              <a:rPr lang="en-US" sz="3600" dirty="0" smtClean="0"/>
              <a:t>3,000 sensory cells at the end of nerve fibers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7925086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05682"/>
            <a:ext cx="10515600" cy="1325563"/>
          </a:xfrm>
        </p:spPr>
        <p:txBody>
          <a:bodyPr/>
          <a:lstStyle/>
          <a:p>
            <a:r>
              <a:rPr lang="en-US" dirty="0" smtClean="0"/>
              <a:t>Epidermis-the layer on top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8714" y="1020082"/>
            <a:ext cx="10515600" cy="4351338"/>
          </a:xfrm>
        </p:spPr>
        <p:txBody>
          <a:bodyPr>
            <a:noAutofit/>
          </a:bodyPr>
          <a:lstStyle/>
          <a:p>
            <a:r>
              <a:rPr lang="en-US" sz="3600" dirty="0" smtClean="0"/>
              <a:t>Even the epidermis has </a:t>
            </a:r>
            <a:r>
              <a:rPr lang="en-US" sz="3600" b="1" dirty="0" smtClean="0">
                <a:solidFill>
                  <a:srgbClr val="FF0000"/>
                </a:solidFill>
              </a:rPr>
              <a:t>______________________</a:t>
            </a:r>
            <a:r>
              <a:rPr lang="en-US" sz="3600" dirty="0" smtClean="0"/>
              <a:t>!</a:t>
            </a:r>
          </a:p>
          <a:p>
            <a:pPr lvl="1"/>
            <a:r>
              <a:rPr lang="en-US" sz="3600" dirty="0" smtClean="0"/>
              <a:t>Very </a:t>
            </a:r>
            <a:r>
              <a:rPr lang="en-US" sz="3600" b="1" dirty="0" smtClean="0">
                <a:solidFill>
                  <a:srgbClr val="FF0000"/>
                </a:solidFill>
              </a:rPr>
              <a:t>___________________</a:t>
            </a:r>
            <a:r>
              <a:rPr lang="en-US" sz="3600" dirty="0" smtClean="0"/>
              <a:t>layer is dead skin cells. Called </a:t>
            </a:r>
            <a:r>
              <a:rPr lang="en-US" sz="3600" b="1" dirty="0" smtClean="0">
                <a:solidFill>
                  <a:srgbClr val="FF0000"/>
                </a:solidFill>
              </a:rPr>
              <a:t>___________________________________. </a:t>
            </a:r>
          </a:p>
          <a:p>
            <a:pPr lvl="1"/>
            <a:r>
              <a:rPr lang="en-US" sz="3600" b="1" dirty="0" smtClean="0">
                <a:solidFill>
                  <a:srgbClr val="FF0000"/>
                </a:solidFill>
              </a:rPr>
              <a:t>_________________________</a:t>
            </a:r>
            <a:r>
              <a:rPr lang="en-US" sz="3600" dirty="0" smtClean="0"/>
              <a:t>you.</a:t>
            </a:r>
          </a:p>
          <a:p>
            <a:pPr lvl="2"/>
            <a:r>
              <a:rPr lang="en-US" sz="3600" dirty="0" smtClean="0"/>
              <a:t>Every minute of the day we lose about 30,000 to 40,000 dead skin cells off the surface of our skin.</a:t>
            </a:r>
          </a:p>
          <a:p>
            <a:pPr lvl="1"/>
            <a:r>
              <a:rPr lang="en-US" sz="3600" dirty="0" smtClean="0"/>
              <a:t>Very </a:t>
            </a:r>
            <a:r>
              <a:rPr lang="en-US" sz="3600" b="1" dirty="0" smtClean="0">
                <a:solidFill>
                  <a:srgbClr val="FF0000"/>
                </a:solidFill>
              </a:rPr>
              <a:t>___________________________</a:t>
            </a:r>
            <a:r>
              <a:rPr lang="en-US" sz="3600" dirty="0" smtClean="0"/>
              <a:t>layer of the epidermis </a:t>
            </a:r>
            <a:r>
              <a:rPr lang="en-US" sz="3600" b="1" dirty="0" smtClean="0">
                <a:solidFill>
                  <a:srgbClr val="FF0000"/>
                </a:solidFill>
              </a:rPr>
              <a:t>________________________________</a:t>
            </a:r>
            <a:r>
              <a:rPr lang="en-US" sz="3600" dirty="0" smtClean="0"/>
              <a:t>by undergoing continuous cell division. Called </a:t>
            </a:r>
            <a:r>
              <a:rPr lang="en-US" sz="3600" b="1" dirty="0" smtClean="0">
                <a:solidFill>
                  <a:srgbClr val="FF0000"/>
                </a:solidFill>
              </a:rPr>
              <a:t>__________________________________________</a:t>
            </a:r>
          </a:p>
        </p:txBody>
      </p:sp>
    </p:spTree>
    <p:extLst>
      <p:ext uri="{BB962C8B-B14F-4D97-AF65-F5344CB8AC3E}">
        <p14:creationId xmlns:p14="http://schemas.microsoft.com/office/powerpoint/2010/main" val="10000749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Dermis- Thicker Inner Layer of Skin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678886" cy="4596946"/>
          </a:xfrm>
        </p:spPr>
        <p:txBody>
          <a:bodyPr>
            <a:normAutofit lnSpcReduction="10000"/>
          </a:bodyPr>
          <a:lstStyle/>
          <a:p>
            <a:r>
              <a:rPr lang="en-US" sz="4000" dirty="0" smtClean="0"/>
              <a:t>Matted masses of :</a:t>
            </a:r>
          </a:p>
          <a:p>
            <a:pPr lvl="1"/>
            <a:r>
              <a:rPr lang="en-US" sz="4000" b="1" dirty="0" smtClean="0">
                <a:solidFill>
                  <a:srgbClr val="FF0000"/>
                </a:solidFill>
              </a:rPr>
              <a:t>___________________________</a:t>
            </a:r>
          </a:p>
          <a:p>
            <a:pPr lvl="1"/>
            <a:r>
              <a:rPr lang="en-US" sz="4000" b="1" dirty="0" smtClean="0">
                <a:solidFill>
                  <a:srgbClr val="FF0000"/>
                </a:solidFill>
              </a:rPr>
              <a:t>___________________________</a:t>
            </a:r>
          </a:p>
          <a:p>
            <a:pPr lvl="1"/>
            <a:r>
              <a:rPr lang="en-US" sz="4000" b="1" dirty="0" smtClean="0">
                <a:solidFill>
                  <a:srgbClr val="FF0000"/>
                </a:solidFill>
              </a:rPr>
              <a:t>__________________________</a:t>
            </a:r>
          </a:p>
          <a:p>
            <a:pPr lvl="1"/>
            <a:r>
              <a:rPr lang="en-US" sz="4000" b="1" dirty="0" smtClean="0">
                <a:solidFill>
                  <a:srgbClr val="FF0000"/>
                </a:solidFill>
              </a:rPr>
              <a:t>________________________</a:t>
            </a:r>
          </a:p>
          <a:p>
            <a:pPr lvl="1"/>
            <a:r>
              <a:rPr lang="en-US" sz="4000" b="1" dirty="0" smtClean="0">
                <a:solidFill>
                  <a:srgbClr val="FF0000"/>
                </a:solidFill>
              </a:rPr>
              <a:t>________________________</a:t>
            </a:r>
          </a:p>
          <a:p>
            <a:pPr lvl="1"/>
            <a:r>
              <a:rPr lang="en-US" sz="4000" b="1" dirty="0" smtClean="0">
                <a:solidFill>
                  <a:srgbClr val="FF0000"/>
                </a:solidFill>
              </a:rPr>
              <a:t>__________________________________________________________________</a:t>
            </a:r>
            <a:endParaRPr lang="en-US" sz="4000" b="1" dirty="0">
              <a:solidFill>
                <a:srgbClr val="FF0000"/>
              </a:solidFill>
            </a:endParaRPr>
          </a:p>
        </p:txBody>
      </p:sp>
      <p:pic>
        <p:nvPicPr>
          <p:cNvPr id="4" name="Picture 3" descr="https://html.slidesharecdn.com/skin-integumentary-system-ppt4449/images/95/slide-002-638.jpg?cb=1422670526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072" r="15231" b="44771"/>
          <a:stretch/>
        </p:blipFill>
        <p:spPr bwMode="auto">
          <a:xfrm>
            <a:off x="7927007" y="3606232"/>
            <a:ext cx="4264993" cy="32517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531338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5987</TotalTime>
  <Words>533</Words>
  <Application>Microsoft Macintosh PowerPoint</Application>
  <PresentationFormat>Widescreen</PresentationFormat>
  <Paragraphs>109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5" baseType="lpstr">
      <vt:lpstr>Calibri Light</vt:lpstr>
      <vt:lpstr>Arial</vt:lpstr>
      <vt:lpstr>Calibri</vt:lpstr>
      <vt:lpstr>Office Theme</vt:lpstr>
      <vt:lpstr>The Skin </vt:lpstr>
      <vt:lpstr>PowerPoint Presentation</vt:lpstr>
      <vt:lpstr>Vocabulary</vt:lpstr>
      <vt:lpstr>Function of Skin </vt:lpstr>
      <vt:lpstr>PowerPoint Presentation</vt:lpstr>
      <vt:lpstr>Skin- 3 Basic Layers</vt:lpstr>
      <vt:lpstr>One Square Centimeter of Skin Contains</vt:lpstr>
      <vt:lpstr>Epidermis-the layer on top</vt:lpstr>
      <vt:lpstr>Dermis- Thicker Inner Layer of Skin</vt:lpstr>
      <vt:lpstr>PowerPoint Presentation</vt:lpstr>
      <vt:lpstr>Subcutaneous…aka Hypodermis</vt:lpstr>
      <vt:lpstr>PowerPoint Presentation</vt:lpstr>
      <vt:lpstr>Diseases of the Skin </vt:lpstr>
      <vt:lpstr>Diseases of the Skin</vt:lpstr>
      <vt:lpstr>Acne</vt:lpstr>
      <vt:lpstr>Athlete’s Foot</vt:lpstr>
      <vt:lpstr>Dermatitis</vt:lpstr>
      <vt:lpstr>Psoriasis</vt:lpstr>
      <vt:lpstr>Skin Cancer</vt:lpstr>
      <vt:lpstr>Types of skin cancer</vt:lpstr>
      <vt:lpstr>PowerPoint Presentation</vt:lpstr>
    </vt:vector>
  </TitlesOfParts>
  <Company/>
  <LinksUpToDate>false</LinksUpToDate>
  <SharedDoc>false</SharedDoc>
  <HyperlinksChanged>false</HyperlinksChanged>
  <AppVersion>15.0026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Benita Cyriac</dc:creator>
  <cp:lastModifiedBy>Benita Cyriac</cp:lastModifiedBy>
  <cp:revision>13</cp:revision>
  <cp:lastPrinted>2017-03-10T12:15:46Z</cp:lastPrinted>
  <dcterms:created xsi:type="dcterms:W3CDTF">2017-03-06T08:43:32Z</dcterms:created>
  <dcterms:modified xsi:type="dcterms:W3CDTF">2017-03-10T12:30:50Z</dcterms:modified>
</cp:coreProperties>
</file>