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/>
    <p:restoredTop sz="92500"/>
  </p:normalViewPr>
  <p:slideViewPr>
    <p:cSldViewPr snapToGrid="0" snapToObjects="1">
      <p:cViewPr varScale="1">
        <p:scale>
          <a:sx n="59" d="100"/>
          <a:sy n="59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0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0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7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4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3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5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8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5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0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0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260A0-3ADE-3348-8717-3E11BD6F24F4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2C7C-CD75-C149-BDDB-EBFEF33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2246"/>
            <a:ext cx="9144000" cy="2387600"/>
          </a:xfrm>
        </p:spPr>
        <p:txBody>
          <a:bodyPr/>
          <a:lstStyle/>
          <a:p>
            <a:r>
              <a:rPr lang="en-US" dirty="0" smtClean="0"/>
              <a:t>The Skin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https://html.slidesharecdn.com/skin-integumentary-system-ppt4449/images/95/slide-001-638.jpg?cb=1422670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434" y="2375354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610906"/>
          </a:xfrm>
        </p:spPr>
        <p:txBody>
          <a:bodyPr>
            <a:noAutofit/>
          </a:bodyPr>
          <a:lstStyle/>
          <a:p>
            <a:r>
              <a:rPr lang="en-US" sz="3800" dirty="0" smtClean="0"/>
              <a:t>Dermis contains lots of </a:t>
            </a:r>
            <a:r>
              <a:rPr lang="en-US" sz="3800" b="1" dirty="0" smtClean="0">
                <a:solidFill>
                  <a:srgbClr val="FF0000"/>
                </a:solidFill>
              </a:rPr>
              <a:t>sensory cells</a:t>
            </a:r>
          </a:p>
          <a:p>
            <a:pPr lvl="1"/>
            <a:r>
              <a:rPr lang="en-US" sz="3800" dirty="0" smtClean="0"/>
              <a:t>Heat, cold, pain, and pressure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Blood vessels </a:t>
            </a:r>
            <a:r>
              <a:rPr lang="en-US" sz="3800" dirty="0" smtClean="0"/>
              <a:t>regulate body temperature</a:t>
            </a:r>
          </a:p>
          <a:p>
            <a:pPr lvl="1"/>
            <a:r>
              <a:rPr lang="en-US" sz="3800" dirty="0" smtClean="0"/>
              <a:t>Expand or contract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Sebaceous glands</a:t>
            </a:r>
          </a:p>
          <a:p>
            <a:pPr lvl="1"/>
            <a:r>
              <a:rPr lang="en-US" sz="3800" dirty="0" smtClean="0"/>
              <a:t>Lubricated, protected, waterproof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Sweat glands</a:t>
            </a:r>
          </a:p>
          <a:p>
            <a:pPr lvl="1"/>
            <a:r>
              <a:rPr lang="en-US" sz="3800" dirty="0" smtClean="0"/>
              <a:t>Cools, protects</a:t>
            </a:r>
          </a:p>
          <a:p>
            <a:r>
              <a:rPr lang="en-US" sz="3800" dirty="0" smtClean="0"/>
              <a:t>Collagen and elastin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Immune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smtClean="0"/>
              <a:t>cells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249091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Subcutaneous</a:t>
            </a:r>
            <a:r>
              <a:rPr lang="is-IS" dirty="0" smtClean="0"/>
              <a:t>…aka Hypodermis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Loose </a:t>
            </a:r>
            <a:r>
              <a:rPr lang="en-US" sz="4000" b="1" dirty="0" smtClean="0">
                <a:solidFill>
                  <a:srgbClr val="FF0000"/>
                </a:solidFill>
              </a:rPr>
              <a:t>connective tissue and fat</a:t>
            </a:r>
          </a:p>
          <a:p>
            <a:r>
              <a:rPr lang="en-US" sz="4000" dirty="0" smtClean="0"/>
              <a:t>Connects the </a:t>
            </a:r>
            <a:r>
              <a:rPr lang="en-US" sz="4000" b="1" dirty="0" smtClean="0">
                <a:solidFill>
                  <a:srgbClr val="FF0000"/>
                </a:solidFill>
              </a:rPr>
              <a:t>integumentary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system to muscle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Insulates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Absorbs shock</a:t>
            </a:r>
          </a:p>
          <a:p>
            <a:r>
              <a:rPr lang="en-US" sz="4000" dirty="0" smtClean="0"/>
              <a:t>Has many </a:t>
            </a:r>
            <a:r>
              <a:rPr lang="en-US" sz="4000" b="1" dirty="0" smtClean="0">
                <a:solidFill>
                  <a:srgbClr val="FF0000"/>
                </a:solidFill>
              </a:rPr>
              <a:t>blood vessels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6" name="Picture 12" descr="https://html.slidesharecdn.com/skin-integumentary-system-ppt4449/images/95/slide-011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0" r="39509"/>
          <a:stretch/>
        </p:blipFill>
        <p:spPr bwMode="auto">
          <a:xfrm>
            <a:off x="7249886" y="2382667"/>
            <a:ext cx="4439073" cy="418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09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 smtClean="0"/>
              <a:t>Fat cells </a:t>
            </a:r>
            <a:r>
              <a:rPr lang="en-US" sz="3200" b="1" dirty="0" smtClean="0">
                <a:solidFill>
                  <a:srgbClr val="FF0000"/>
                </a:solidFill>
              </a:rPr>
              <a:t>do not multiply </a:t>
            </a:r>
            <a:r>
              <a:rPr lang="en-US" sz="3200" dirty="0" smtClean="0"/>
              <a:t>after puberty—as your body stores more fat, the number of fat cells remains the same. Each fat cell simply </a:t>
            </a:r>
            <a:r>
              <a:rPr lang="en-US" sz="3200" b="1" dirty="0" smtClean="0">
                <a:solidFill>
                  <a:srgbClr val="FF0000"/>
                </a:solidFill>
              </a:rPr>
              <a:t>gets bigger.</a:t>
            </a:r>
          </a:p>
          <a:p>
            <a:r>
              <a:rPr lang="en-US" sz="3200" dirty="0" smtClean="0"/>
              <a:t>Fat cells are large cells that have very little cytoplasm, only 15% cell volume, a small nucleus and one large fat droplet that makes up 85% of cell volume.</a:t>
            </a:r>
            <a:endParaRPr lang="en-US" sz="3200" dirty="0"/>
          </a:p>
        </p:txBody>
      </p:sp>
      <p:pic>
        <p:nvPicPr>
          <p:cNvPr id="43" name="Picture 42" descr="https://html.slidesharecdn.com/skin-integumentary-system-ppt4449/images/95/slide-012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8" r="19420" b="49702"/>
          <a:stretch/>
        </p:blipFill>
        <p:spPr bwMode="auto">
          <a:xfrm>
            <a:off x="2939142" y="-14061"/>
            <a:ext cx="6313716" cy="367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86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2246"/>
            <a:ext cx="9144000" cy="2387600"/>
          </a:xfrm>
        </p:spPr>
        <p:txBody>
          <a:bodyPr/>
          <a:lstStyle/>
          <a:p>
            <a:r>
              <a:rPr lang="en-US" dirty="0" smtClean="0"/>
              <a:t>Diseases of the Skin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https://html.slidesharecdn.com/skin-integumentary-system-ppt4449/images/95/slide-001-638.jpg?cb=1422670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434" y="2375354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9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of 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1.) </a:t>
            </a:r>
            <a:r>
              <a:rPr lang="en-US" sz="3600" b="1" dirty="0" smtClean="0">
                <a:solidFill>
                  <a:srgbClr val="FF0000"/>
                </a:solidFill>
              </a:rPr>
              <a:t>Acne</a:t>
            </a:r>
            <a:r>
              <a:rPr lang="en-US" sz="3600" dirty="0" smtClean="0"/>
              <a:t>- a common and chronic disorder of the sebaceous glands</a:t>
            </a:r>
          </a:p>
          <a:p>
            <a:r>
              <a:rPr lang="en-US" sz="3600" dirty="0" smtClean="0"/>
              <a:t>2.) </a:t>
            </a:r>
            <a:r>
              <a:rPr lang="en-US" sz="3600" b="1" dirty="0" smtClean="0">
                <a:solidFill>
                  <a:srgbClr val="FF0000"/>
                </a:solidFill>
              </a:rPr>
              <a:t>Athlete’s Food</a:t>
            </a:r>
            <a:r>
              <a:rPr lang="en-US" sz="3600" dirty="0" smtClean="0"/>
              <a:t>- a contagious fungal infection of the epidermis</a:t>
            </a:r>
          </a:p>
          <a:p>
            <a:r>
              <a:rPr lang="en-US" sz="3600" dirty="0" smtClean="0"/>
              <a:t>3.) </a:t>
            </a:r>
            <a:r>
              <a:rPr lang="en-US" sz="3600" b="1" dirty="0" smtClean="0">
                <a:solidFill>
                  <a:srgbClr val="FF0000"/>
                </a:solidFill>
              </a:rPr>
              <a:t>Dermatitis-</a:t>
            </a:r>
            <a:r>
              <a:rPr lang="en-US" sz="3600" dirty="0" smtClean="0"/>
              <a:t> a nonspecific inflammation of the skin</a:t>
            </a:r>
          </a:p>
          <a:p>
            <a:r>
              <a:rPr lang="en-US" sz="3600" dirty="0" smtClean="0"/>
              <a:t>4.) </a:t>
            </a:r>
            <a:r>
              <a:rPr lang="en-US" sz="3600" b="1" dirty="0" smtClean="0">
                <a:solidFill>
                  <a:srgbClr val="FF0000"/>
                </a:solidFill>
              </a:rPr>
              <a:t>Psoriasis-</a:t>
            </a:r>
            <a:r>
              <a:rPr lang="en-US" sz="3600" dirty="0" smtClean="0"/>
              <a:t> the chronic inflammatory skin disease. Cause unknown. No definitive treatment.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2102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85" y="-222704"/>
            <a:ext cx="10515600" cy="1325563"/>
          </a:xfrm>
        </p:spPr>
        <p:txBody>
          <a:bodyPr/>
          <a:lstStyle/>
          <a:p>
            <a:r>
              <a:rPr lang="en-US" dirty="0" smtClean="0"/>
              <a:t>Acne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72" y="1102859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Fine hair follicles become </a:t>
            </a:r>
            <a:r>
              <a:rPr lang="en-US" sz="3600" b="1" dirty="0" smtClean="0">
                <a:solidFill>
                  <a:srgbClr val="FF0000"/>
                </a:solidFill>
              </a:rPr>
              <a:t>plugged with sebum </a:t>
            </a:r>
            <a:r>
              <a:rPr lang="en-US" sz="3600" dirty="0" smtClean="0"/>
              <a:t>(oily matter)</a:t>
            </a:r>
          </a:p>
          <a:p>
            <a:r>
              <a:rPr lang="en-US" sz="3600" dirty="0" smtClean="0"/>
              <a:t>Mixture of oil and cells allows </a:t>
            </a:r>
            <a:r>
              <a:rPr lang="en-US" sz="3600" b="1" dirty="0" smtClean="0">
                <a:solidFill>
                  <a:srgbClr val="FF0000"/>
                </a:solidFill>
              </a:rPr>
              <a:t>bacteria to grow in the plugged follicles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Bacteria produce chemicals and enzymes </a:t>
            </a:r>
            <a:r>
              <a:rPr lang="en-US" sz="3600" dirty="0" smtClean="0"/>
              <a:t>and attract white blood cells that </a:t>
            </a:r>
            <a:r>
              <a:rPr lang="en-US" sz="3600" b="1" dirty="0" smtClean="0">
                <a:solidFill>
                  <a:srgbClr val="FF0000"/>
                </a:solidFill>
              </a:rPr>
              <a:t>cause inflammation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0" name="Picture 16" descr="https://html.slidesharecdn.com/skin-integumentary-system-ppt4449/images/95/slide-015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" r="56920" b="51489"/>
          <a:stretch/>
        </p:blipFill>
        <p:spPr bwMode="auto">
          <a:xfrm>
            <a:off x="620485" y="4558621"/>
            <a:ext cx="2473231" cy="222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https://html.slidesharecdn.com/skin-integumentary-system-ppt4449/images/95/slide-015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" t="47322" r="56920" b="5655"/>
          <a:stretch/>
        </p:blipFill>
        <p:spPr bwMode="auto">
          <a:xfrm>
            <a:off x="8871857" y="3876273"/>
            <a:ext cx="2950028" cy="256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563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Athlete’s Foot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Also known as </a:t>
            </a:r>
            <a:r>
              <a:rPr lang="en-US" sz="3200" b="1" dirty="0" smtClean="0">
                <a:solidFill>
                  <a:srgbClr val="FF0000"/>
                </a:solidFill>
              </a:rPr>
              <a:t>tinea </a:t>
            </a:r>
            <a:r>
              <a:rPr lang="en-US" sz="3200" b="1" dirty="0" err="1" smtClean="0">
                <a:solidFill>
                  <a:srgbClr val="FF0000"/>
                </a:solidFill>
              </a:rPr>
              <a:t>pedis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Fungal infection that can grow and multiply</a:t>
            </a:r>
            <a:r>
              <a:rPr lang="en-US" sz="3200" dirty="0" smtClean="0"/>
              <a:t> on human skin, especially the feet. </a:t>
            </a:r>
          </a:p>
          <a:p>
            <a:r>
              <a:rPr lang="en-US" sz="3200" dirty="0" smtClean="0"/>
              <a:t>It </a:t>
            </a:r>
            <a:r>
              <a:rPr lang="en-US" sz="3200" b="1" dirty="0" smtClean="0">
                <a:solidFill>
                  <a:srgbClr val="FF0000"/>
                </a:solidFill>
              </a:rPr>
              <a:t>grows best in a dark, moist, and warm environment</a:t>
            </a:r>
            <a:r>
              <a:rPr lang="en-US" sz="3200" dirty="0" smtClean="0"/>
              <a:t>. A foot inside a show is the perfect place for the fungus to grow.</a:t>
            </a:r>
          </a:p>
        </p:txBody>
      </p:sp>
      <p:pic>
        <p:nvPicPr>
          <p:cNvPr id="21" name="Picture 17" descr="https://html.slidesharecdn.com/skin-integumentary-system-ppt4449/images/95/slide-016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95" r="55134" b="39583"/>
          <a:stretch/>
        </p:blipFill>
        <p:spPr bwMode="auto">
          <a:xfrm>
            <a:off x="1077686" y="4419599"/>
            <a:ext cx="3889828" cy="226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141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Contact dermatitis is characterized by </a:t>
            </a:r>
            <a:r>
              <a:rPr lang="en-US" sz="3200" dirty="0" smtClean="0">
                <a:solidFill>
                  <a:srgbClr val="FF0000"/>
                </a:solidFill>
              </a:rPr>
              <a:t>redness, swelling, itching, and scaling caused by an allergic substance that make direct contact with the skin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Irritants include detergents, soaps, disinfectants, fragrances, plants</a:t>
            </a:r>
            <a:endParaRPr lang="en-US" sz="3200" dirty="0"/>
          </a:p>
        </p:txBody>
      </p:sp>
      <p:pic>
        <p:nvPicPr>
          <p:cNvPr id="22" name="Picture 18" descr="https://html.slidesharecdn.com/skin-integumentary-system-ppt4449/images/95/slide-017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" t="36309" r="51562" b="25894"/>
          <a:stretch/>
        </p:blipFill>
        <p:spPr bwMode="auto">
          <a:xfrm>
            <a:off x="3918857" y="4001294"/>
            <a:ext cx="4354286" cy="276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236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71" y="77446"/>
            <a:ext cx="10515600" cy="1325563"/>
          </a:xfrm>
        </p:spPr>
        <p:txBody>
          <a:bodyPr/>
          <a:lstStyle/>
          <a:p>
            <a:r>
              <a:rPr lang="en-US" dirty="0" smtClean="0"/>
              <a:t>Psoriasis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328057"/>
            <a:ext cx="11005457" cy="4848906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Inflammatory skin condition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Patches of raised reddish skin </a:t>
            </a:r>
            <a:r>
              <a:rPr lang="en-US" sz="3200" dirty="0" smtClean="0"/>
              <a:t>covered </a:t>
            </a:r>
            <a:br>
              <a:rPr lang="en-US" sz="3200" dirty="0" smtClean="0"/>
            </a:br>
            <a:r>
              <a:rPr lang="en-US" sz="3200" dirty="0" smtClean="0"/>
              <a:t>by a silvery-white scale</a:t>
            </a:r>
          </a:p>
          <a:p>
            <a:r>
              <a:rPr lang="en-US" sz="3200" dirty="0" smtClean="0"/>
              <a:t>The skin often itches, and it may crack </a:t>
            </a:r>
            <a:br>
              <a:rPr lang="en-US" sz="3200" dirty="0" smtClean="0"/>
            </a:br>
            <a:r>
              <a:rPr lang="en-US" sz="3200" dirty="0" smtClean="0"/>
              <a:t>and bleed</a:t>
            </a:r>
          </a:p>
          <a:p>
            <a:r>
              <a:rPr lang="en-US" sz="3200" dirty="0" smtClean="0"/>
              <a:t>More than 4.5 million adults in the U.S. </a:t>
            </a:r>
            <a:br>
              <a:rPr lang="en-US" sz="3200" dirty="0" smtClean="0"/>
            </a:br>
            <a:r>
              <a:rPr lang="en-US" sz="3200" dirty="0" smtClean="0"/>
              <a:t>have been diagnosed with psoriasis.</a:t>
            </a:r>
          </a:p>
          <a:p>
            <a:r>
              <a:rPr lang="en-US" sz="3200" dirty="0" smtClean="0"/>
              <a:t>Your </a:t>
            </a:r>
            <a:r>
              <a:rPr lang="en-US" sz="3200" b="1" dirty="0" smtClean="0">
                <a:solidFill>
                  <a:srgbClr val="FF0000"/>
                </a:solidFill>
              </a:rPr>
              <a:t>T-cells behave as if they are fighting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an infection</a:t>
            </a:r>
            <a:r>
              <a:rPr lang="en-US" sz="3200" dirty="0" smtClean="0"/>
              <a:t> and end up causing an </a:t>
            </a:r>
            <a:br>
              <a:rPr lang="en-US" sz="3200" dirty="0" smtClean="0"/>
            </a:br>
            <a:r>
              <a:rPr lang="en-US" sz="3200" dirty="0" smtClean="0"/>
              <a:t>inflammation</a:t>
            </a:r>
            <a:endParaRPr lang="en-US" sz="3200" dirty="0"/>
          </a:p>
        </p:txBody>
      </p:sp>
      <p:pic>
        <p:nvPicPr>
          <p:cNvPr id="23" name="Picture 19" descr="https://html.slidesharecdn.com/skin-integumentary-system-ppt4449/images/95/slide-018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2" t="8036" r="53571" b="8333"/>
          <a:stretch/>
        </p:blipFill>
        <p:spPr bwMode="auto">
          <a:xfrm>
            <a:off x="7783286" y="740228"/>
            <a:ext cx="3842657" cy="611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306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Most common type of cancer</a:t>
            </a:r>
          </a:p>
          <a:p>
            <a:r>
              <a:rPr lang="en-US" sz="3600" dirty="0" smtClean="0"/>
              <a:t>Associated with </a:t>
            </a:r>
            <a:r>
              <a:rPr lang="en-US" sz="3600" b="1" dirty="0" smtClean="0">
                <a:solidFill>
                  <a:srgbClr val="FF0000"/>
                </a:solidFill>
              </a:rPr>
              <a:t>exposure to ultraviolet light</a:t>
            </a:r>
          </a:p>
          <a:p>
            <a:r>
              <a:rPr lang="en-US" sz="3600" dirty="0" smtClean="0"/>
              <a:t>Other factors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</a:rPr>
              <a:t>Heredity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</a:rPr>
              <a:t>Chemical exposure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8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Skin is the </a:t>
            </a:r>
            <a:r>
              <a:rPr lang="en-US" sz="4000" b="1" dirty="0" smtClean="0">
                <a:solidFill>
                  <a:srgbClr val="FF0000"/>
                </a:solidFill>
              </a:rPr>
              <a:t>largest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organ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Many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functions</a:t>
            </a:r>
          </a:p>
          <a:p>
            <a:r>
              <a:rPr lang="en-US" sz="4000" dirty="0" smtClean="0"/>
              <a:t>Integument or </a:t>
            </a:r>
            <a:r>
              <a:rPr lang="en-US" sz="4000" b="1" dirty="0" smtClean="0">
                <a:solidFill>
                  <a:srgbClr val="FF0000"/>
                </a:solidFill>
              </a:rPr>
              <a:t>Integumentary System</a:t>
            </a:r>
          </a:p>
          <a:p>
            <a:r>
              <a:rPr lang="en-US" sz="4000" dirty="0" smtClean="0"/>
              <a:t>Layers</a:t>
            </a:r>
            <a:endParaRPr lang="en-US" sz="4000" dirty="0"/>
          </a:p>
        </p:txBody>
      </p:sp>
      <p:pic>
        <p:nvPicPr>
          <p:cNvPr id="2051" name="Picture 3" descr="https://html.slidesharecdn.com/skin-integumentary-system-ppt4449/images/95/slide-002-638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71"/>
          <a:stretch/>
        </p:blipFill>
        <p:spPr bwMode="auto">
          <a:xfrm>
            <a:off x="3614055" y="318746"/>
            <a:ext cx="5900059" cy="268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2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skin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Basal cell carcinoma- </a:t>
            </a:r>
            <a:r>
              <a:rPr lang="en-US" sz="3600" dirty="0" smtClean="0"/>
              <a:t>Most common, least dangerous. Starts in the epidermis and extends to the dermis or subcutaneous later. 99% recover.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Squamous cell carcinoma- </a:t>
            </a:r>
            <a:r>
              <a:rPr lang="en-US" sz="3600" dirty="0" smtClean="0"/>
              <a:t>Starts in the epidermis. Occurs most frequently on scalp and lower lip. Grows quickly, can spread to lymph nodes. Chances of recovery are good if caught early.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4551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Malignant melanoma </a:t>
            </a:r>
            <a:r>
              <a:rPr lang="en-US" sz="3200" dirty="0" smtClean="0"/>
              <a:t>– occurs in pigmented cells of the skin called melanocytes</a:t>
            </a:r>
          </a:p>
          <a:p>
            <a:r>
              <a:rPr lang="en-US" sz="3200" dirty="0" smtClean="0"/>
              <a:t>Spreads quickly to other areas. </a:t>
            </a:r>
            <a:r>
              <a:rPr lang="en-US" sz="3200" dirty="0" smtClean="0">
                <a:solidFill>
                  <a:srgbClr val="FF0000"/>
                </a:solidFill>
              </a:rPr>
              <a:t>Most deadly</a:t>
            </a:r>
            <a:r>
              <a:rPr lang="en-US" sz="3200" dirty="0" smtClean="0"/>
              <a:t>. Treatment is surgical removal and chemotherapy.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7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Derma</a:t>
            </a:r>
            <a:r>
              <a:rPr lang="en-US" sz="3200" b="1" dirty="0" smtClean="0"/>
              <a:t> </a:t>
            </a:r>
            <a:r>
              <a:rPr lang="en-US" sz="3200" dirty="0" smtClean="0"/>
              <a:t>= Skin</a:t>
            </a:r>
          </a:p>
          <a:p>
            <a:pPr lvl="1"/>
            <a:r>
              <a:rPr lang="en-US" sz="3200" dirty="0" smtClean="0"/>
              <a:t>Dermatology</a:t>
            </a:r>
          </a:p>
          <a:p>
            <a:pPr lvl="2"/>
            <a:r>
              <a:rPr lang="en-US" sz="3200" dirty="0" smtClean="0"/>
              <a:t>Study of skin</a:t>
            </a:r>
          </a:p>
          <a:p>
            <a:pPr lvl="1"/>
            <a:r>
              <a:rPr lang="en-US" sz="3200" dirty="0" smtClean="0"/>
              <a:t>Dermatitis</a:t>
            </a:r>
          </a:p>
          <a:p>
            <a:pPr lvl="1"/>
            <a:r>
              <a:rPr lang="en-US" sz="3200" dirty="0" smtClean="0"/>
              <a:t>Inflammation of skin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Epi</a:t>
            </a:r>
            <a:r>
              <a:rPr lang="en-US" sz="3200" dirty="0" smtClean="0"/>
              <a:t> = upon</a:t>
            </a:r>
          </a:p>
          <a:p>
            <a:pPr lvl="1"/>
            <a:r>
              <a:rPr lang="en-US" sz="3200" dirty="0" smtClean="0"/>
              <a:t>Epidermis</a:t>
            </a:r>
          </a:p>
          <a:p>
            <a:pPr lvl="2"/>
            <a:r>
              <a:rPr lang="en-US" sz="3200" dirty="0" smtClean="0"/>
              <a:t>Top layer of skin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Vascular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 pertaining to blood or lots of blood supply</a:t>
            </a:r>
          </a:p>
        </p:txBody>
      </p:sp>
    </p:spTree>
    <p:extLst>
      <p:ext uri="{BB962C8B-B14F-4D97-AF65-F5344CB8AC3E}">
        <p14:creationId xmlns:p14="http://schemas.microsoft.com/office/powerpoint/2010/main" val="16068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Skin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Cover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- protects from germs, dehydration, injury. </a:t>
            </a:r>
            <a:r>
              <a:rPr lang="en-US" sz="4000" b="1" dirty="0" smtClean="0">
                <a:solidFill>
                  <a:srgbClr val="FF0000"/>
                </a:solidFill>
              </a:rPr>
              <a:t>First line</a:t>
            </a:r>
            <a:r>
              <a:rPr lang="en-US" sz="4000" dirty="0" smtClean="0"/>
              <a:t> of defense.</a:t>
            </a:r>
          </a:p>
          <a:p>
            <a:r>
              <a:rPr lang="en-US" sz="4000" dirty="0" smtClean="0"/>
              <a:t>Regulates </a:t>
            </a:r>
            <a:r>
              <a:rPr lang="en-US" sz="4000" b="1" dirty="0" smtClean="0">
                <a:solidFill>
                  <a:srgbClr val="FF0000"/>
                </a:solidFill>
              </a:rPr>
              <a:t>body temperature</a:t>
            </a:r>
          </a:p>
          <a:p>
            <a:r>
              <a:rPr lang="en-US" sz="4000" dirty="0" smtClean="0"/>
              <a:t>Manufactures 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Vitamin D</a:t>
            </a:r>
          </a:p>
          <a:p>
            <a:r>
              <a:rPr lang="en-US" sz="4000" dirty="0" smtClean="0"/>
              <a:t>Site of many 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nerve endings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Temporary </a:t>
            </a:r>
            <a:r>
              <a:rPr lang="en-US" sz="4000" b="1" dirty="0" smtClean="0">
                <a:solidFill>
                  <a:srgbClr val="FF0000"/>
                </a:solidFill>
              </a:rPr>
              <a:t>storage of glucose, fat, water and salt.</a:t>
            </a:r>
          </a:p>
          <a:p>
            <a:r>
              <a:rPr lang="en-US" sz="4000" dirty="0" smtClean="0"/>
              <a:t>Protects from </a:t>
            </a:r>
            <a:r>
              <a:rPr lang="en-US" sz="4000" b="1" dirty="0" smtClean="0">
                <a:solidFill>
                  <a:srgbClr val="FF0000"/>
                </a:solidFill>
              </a:rPr>
              <a:t>UV radiation</a:t>
            </a:r>
          </a:p>
          <a:p>
            <a:r>
              <a:rPr lang="en-US" sz="4000" dirty="0" smtClean="0"/>
              <a:t>Can </a:t>
            </a:r>
            <a:r>
              <a:rPr lang="en-US" sz="4000" b="1" dirty="0" smtClean="0">
                <a:solidFill>
                  <a:srgbClr val="FF0000"/>
                </a:solidFill>
              </a:rPr>
              <a:t>absorb chemical substances</a:t>
            </a:r>
          </a:p>
          <a:p>
            <a:pPr lvl="1"/>
            <a:r>
              <a:rPr lang="en-US" sz="4000" dirty="0" smtClean="0"/>
              <a:t>Ointment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40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Skin- 3 Basic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Epidermis-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epithelial cells with no blood</a:t>
            </a:r>
          </a:p>
          <a:p>
            <a:pPr lvl="1"/>
            <a:r>
              <a:rPr lang="en-US" sz="4000" dirty="0" smtClean="0"/>
              <a:t>Avascular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Dermis-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true skin  made of connective tissue and is vascular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Hypodermis</a:t>
            </a:r>
            <a:r>
              <a:rPr lang="en-US" sz="4000" dirty="0" smtClean="0"/>
              <a:t> -aka subcutaneous. Attaches integument to muscle.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59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Square Centimeter of Skin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3,000,000 cells</a:t>
            </a:r>
          </a:p>
          <a:p>
            <a:r>
              <a:rPr lang="en-US" sz="3600" dirty="0" smtClean="0"/>
              <a:t>10 hairs</a:t>
            </a:r>
          </a:p>
          <a:p>
            <a:r>
              <a:rPr lang="en-US" sz="3600" dirty="0" smtClean="0"/>
              <a:t>1 yard of blood vessels</a:t>
            </a:r>
          </a:p>
          <a:p>
            <a:r>
              <a:rPr lang="en-US" sz="3600" dirty="0" smtClean="0"/>
              <a:t>4 yards of nerves</a:t>
            </a:r>
            <a:endParaRPr lang="en-US" sz="3600" dirty="0"/>
          </a:p>
          <a:p>
            <a:r>
              <a:rPr lang="en-US" sz="3600" dirty="0" smtClean="0"/>
              <a:t>700 sweat glands</a:t>
            </a:r>
          </a:p>
          <a:p>
            <a:r>
              <a:rPr lang="en-US" sz="3600" dirty="0" smtClean="0"/>
              <a:t>200 nerve endings to record pain</a:t>
            </a:r>
          </a:p>
          <a:p>
            <a:r>
              <a:rPr lang="en-US" sz="3600" dirty="0" smtClean="0"/>
              <a:t>3,000 sensory cells at the end of nerve fibers</a:t>
            </a:r>
            <a:endParaRPr lang="en-US" sz="3600" dirty="0"/>
          </a:p>
        </p:txBody>
      </p:sp>
      <p:pic>
        <p:nvPicPr>
          <p:cNvPr id="12" name="Picture 11" descr="https://html.slidesharecdn.com/skin-integumentary-system-ppt4449/images/95/slide-002-638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7" t="4833" r="18018" b="44770"/>
          <a:stretch/>
        </p:blipFill>
        <p:spPr bwMode="auto">
          <a:xfrm>
            <a:off x="6816436" y="1510145"/>
            <a:ext cx="4807528" cy="34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09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Epidermis-the layer on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Even the epidermis has </a:t>
            </a:r>
            <a:r>
              <a:rPr lang="en-US" sz="3600" b="1" dirty="0" smtClean="0">
                <a:solidFill>
                  <a:srgbClr val="FF0000"/>
                </a:solidFill>
              </a:rPr>
              <a:t>layers</a:t>
            </a:r>
            <a:r>
              <a:rPr lang="en-US" sz="3600" dirty="0" smtClean="0"/>
              <a:t>!</a:t>
            </a:r>
          </a:p>
          <a:p>
            <a:pPr lvl="1"/>
            <a:r>
              <a:rPr lang="en-US" sz="3600" dirty="0" smtClean="0"/>
              <a:t>Very </a:t>
            </a:r>
            <a:r>
              <a:rPr lang="en-US" sz="3600" b="1" dirty="0" smtClean="0">
                <a:solidFill>
                  <a:srgbClr val="FF0000"/>
                </a:solidFill>
              </a:rPr>
              <a:t>top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layer is dead skin cells. Called </a:t>
            </a:r>
            <a:r>
              <a:rPr lang="en-US" sz="3600" b="1" dirty="0" smtClean="0">
                <a:solidFill>
                  <a:srgbClr val="FF0000"/>
                </a:solidFill>
              </a:rPr>
              <a:t>Stratus Corneum. 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</a:rPr>
              <a:t>Protects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you.</a:t>
            </a:r>
          </a:p>
          <a:p>
            <a:pPr lvl="2"/>
            <a:r>
              <a:rPr lang="en-US" sz="3600" dirty="0" smtClean="0"/>
              <a:t>Every minute of the day we lose about 30,000 to 40,000 dead skin cells off the surface of our skin.</a:t>
            </a:r>
          </a:p>
          <a:p>
            <a:pPr lvl="1"/>
            <a:r>
              <a:rPr lang="en-US" sz="3600" dirty="0" smtClean="0"/>
              <a:t>Very </a:t>
            </a:r>
            <a:r>
              <a:rPr lang="en-US" sz="3600" b="1" dirty="0" smtClean="0">
                <a:solidFill>
                  <a:srgbClr val="FF0000"/>
                </a:solidFill>
              </a:rPr>
              <a:t>bottom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layer of the epidermis </a:t>
            </a:r>
            <a:r>
              <a:rPr lang="en-US" sz="3600" b="1" dirty="0" smtClean="0">
                <a:solidFill>
                  <a:srgbClr val="FF0000"/>
                </a:solidFill>
              </a:rPr>
              <a:t>produces more cells </a:t>
            </a:r>
            <a:r>
              <a:rPr lang="en-US" sz="3600" dirty="0" smtClean="0"/>
              <a:t>by undergoing continuous cell division. Called </a:t>
            </a:r>
            <a:r>
              <a:rPr lang="en-US" sz="3600" b="1" dirty="0" smtClean="0">
                <a:solidFill>
                  <a:srgbClr val="FF0000"/>
                </a:solidFill>
              </a:rPr>
              <a:t>Stratus Germinativum. </a:t>
            </a:r>
          </a:p>
        </p:txBody>
      </p:sp>
    </p:spTree>
    <p:extLst>
      <p:ext uri="{BB962C8B-B14F-4D97-AF65-F5344CB8AC3E}">
        <p14:creationId xmlns:p14="http://schemas.microsoft.com/office/powerpoint/2010/main" val="4492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Dermis- Thicker Inner Layer of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Matted masses of :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Connective tissue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Elastic fibers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Nerve endings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Muscles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Hair follicles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Oil and sweat glands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https://html.slidesharecdn.com/skin-integumentary-system-ppt4449/images/95/slide-002-638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71"/>
          <a:stretch/>
        </p:blipFill>
        <p:spPr bwMode="auto">
          <a:xfrm>
            <a:off x="5399312" y="1472632"/>
            <a:ext cx="7396764" cy="381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9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5978</TotalTime>
  <Words>665</Words>
  <Application>Microsoft Macintosh PowerPoint</Application>
  <PresentationFormat>Widescreen</PresentationFormat>
  <Paragraphs>109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 Light</vt:lpstr>
      <vt:lpstr>Arial</vt:lpstr>
      <vt:lpstr>Calibri</vt:lpstr>
      <vt:lpstr>Office Theme</vt:lpstr>
      <vt:lpstr>The Skin </vt:lpstr>
      <vt:lpstr>PowerPoint Presentation</vt:lpstr>
      <vt:lpstr>Vocabulary</vt:lpstr>
      <vt:lpstr>Function of Skin </vt:lpstr>
      <vt:lpstr>PowerPoint Presentation</vt:lpstr>
      <vt:lpstr>Skin- 3 Basic Layers</vt:lpstr>
      <vt:lpstr>One Square Centimeter of Skin Contains</vt:lpstr>
      <vt:lpstr>Epidermis-the layer on top</vt:lpstr>
      <vt:lpstr>Dermis- Thicker Inner Layer of Skin</vt:lpstr>
      <vt:lpstr>PowerPoint Presentation</vt:lpstr>
      <vt:lpstr>Subcutaneous…aka Hypodermis</vt:lpstr>
      <vt:lpstr>PowerPoint Presentation</vt:lpstr>
      <vt:lpstr>Diseases of the Skin </vt:lpstr>
      <vt:lpstr>Diseases of the Skin</vt:lpstr>
      <vt:lpstr>Acne</vt:lpstr>
      <vt:lpstr>Athlete’s Foot</vt:lpstr>
      <vt:lpstr>Dermatitis</vt:lpstr>
      <vt:lpstr>Psoriasis</vt:lpstr>
      <vt:lpstr>Skin Cancer</vt:lpstr>
      <vt:lpstr>Types of skin cancer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Skin </dc:title>
  <dc:creator>Benita Cyriac</dc:creator>
  <cp:lastModifiedBy>Benita Cyriac</cp:lastModifiedBy>
  <cp:revision>26</cp:revision>
  <dcterms:created xsi:type="dcterms:W3CDTF">2017-03-06T08:53:13Z</dcterms:created>
  <dcterms:modified xsi:type="dcterms:W3CDTF">2017-03-10T12:31:44Z</dcterms:modified>
</cp:coreProperties>
</file>